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2"/>
  </p:notesMasterIdLst>
  <p:sldIdLst>
    <p:sldId id="265" r:id="rId2"/>
    <p:sldId id="450" r:id="rId3"/>
    <p:sldId id="468" r:id="rId4"/>
    <p:sldId id="451" r:id="rId5"/>
    <p:sldId id="452" r:id="rId6"/>
    <p:sldId id="453" r:id="rId7"/>
    <p:sldId id="454" r:id="rId8"/>
    <p:sldId id="455" r:id="rId9"/>
    <p:sldId id="456" r:id="rId10"/>
    <p:sldId id="457" r:id="rId11"/>
    <p:sldId id="458" r:id="rId12"/>
    <p:sldId id="459" r:id="rId13"/>
    <p:sldId id="460" r:id="rId14"/>
    <p:sldId id="461" r:id="rId15"/>
    <p:sldId id="462" r:id="rId16"/>
    <p:sldId id="463" r:id="rId17"/>
    <p:sldId id="464" r:id="rId18"/>
    <p:sldId id="465" r:id="rId19"/>
    <p:sldId id="466" r:id="rId20"/>
    <p:sldId id="268" r:id="rId21"/>
    <p:sldId id="397" r:id="rId22"/>
    <p:sldId id="269" r:id="rId23"/>
    <p:sldId id="270" r:id="rId24"/>
    <p:sldId id="341" r:id="rId25"/>
    <p:sldId id="352" r:id="rId26"/>
    <p:sldId id="275" r:id="rId27"/>
    <p:sldId id="346" r:id="rId28"/>
    <p:sldId id="347" r:id="rId29"/>
    <p:sldId id="276" r:id="rId30"/>
    <p:sldId id="280" r:id="rId31"/>
    <p:sldId id="282" r:id="rId32"/>
    <p:sldId id="395" r:id="rId33"/>
    <p:sldId id="344" r:id="rId34"/>
    <p:sldId id="348" r:id="rId35"/>
    <p:sldId id="292" r:id="rId36"/>
    <p:sldId id="345" r:id="rId37"/>
    <p:sldId id="293" r:id="rId38"/>
    <p:sldId id="295" r:id="rId39"/>
    <p:sldId id="296" r:id="rId40"/>
    <p:sldId id="297" r:id="rId41"/>
    <p:sldId id="389" r:id="rId42"/>
    <p:sldId id="390" r:id="rId43"/>
    <p:sldId id="421" r:id="rId44"/>
    <p:sldId id="422" r:id="rId45"/>
    <p:sldId id="415" r:id="rId46"/>
    <p:sldId id="426" r:id="rId47"/>
    <p:sldId id="427" r:id="rId48"/>
    <p:sldId id="428" r:id="rId49"/>
    <p:sldId id="430" r:id="rId50"/>
    <p:sldId id="399" r:id="rId51"/>
    <p:sldId id="403" r:id="rId52"/>
    <p:sldId id="423" r:id="rId53"/>
    <p:sldId id="424" r:id="rId54"/>
    <p:sldId id="425" r:id="rId55"/>
    <p:sldId id="402" r:id="rId56"/>
    <p:sldId id="401" r:id="rId57"/>
    <p:sldId id="400" r:id="rId58"/>
    <p:sldId id="429" r:id="rId59"/>
    <p:sldId id="303" r:id="rId60"/>
    <p:sldId id="398" r:id="rId61"/>
    <p:sldId id="410" r:id="rId62"/>
    <p:sldId id="411" r:id="rId63"/>
    <p:sldId id="414" r:id="rId64"/>
    <p:sldId id="431" r:id="rId65"/>
    <p:sldId id="439" r:id="rId66"/>
    <p:sldId id="440" r:id="rId67"/>
    <p:sldId id="442" r:id="rId68"/>
    <p:sldId id="443" r:id="rId69"/>
    <p:sldId id="413" r:id="rId70"/>
    <p:sldId id="404" r:id="rId71"/>
    <p:sldId id="406" r:id="rId72"/>
    <p:sldId id="407" r:id="rId73"/>
    <p:sldId id="408" r:id="rId74"/>
    <p:sldId id="409" r:id="rId75"/>
    <p:sldId id="417" r:id="rId76"/>
    <p:sldId id="418" r:id="rId77"/>
    <p:sldId id="419" r:id="rId78"/>
    <p:sldId id="420" r:id="rId79"/>
    <p:sldId id="467" r:id="rId80"/>
    <p:sldId id="448" r:id="rId8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855"/>
    <p:restoredTop sz="94690"/>
  </p:normalViewPr>
  <p:slideViewPr>
    <p:cSldViewPr snapToGrid="0" snapToObjects="1">
      <p:cViewPr varScale="1">
        <p:scale>
          <a:sx n="65" d="100"/>
          <a:sy n="65" d="100"/>
        </p:scale>
        <p:origin x="28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4B44C2-F2D1-43BA-9789-0F6D801728AC}"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pt-BR"/>
        </a:p>
      </dgm:t>
    </dgm:pt>
    <dgm:pt modelId="{3F95B4CA-981F-491D-91FE-E3FB0A4C4BEB}">
      <dgm:prSet phldrT="[Texto]" custT="1"/>
      <dgm:spPr>
        <a:solidFill>
          <a:srgbClr val="FF0000"/>
        </a:solidFill>
      </dgm:spPr>
      <dgm:t>
        <a:bodyPr/>
        <a:lstStyle/>
        <a:p>
          <a:r>
            <a:rPr lang="pt-BR" sz="2000" b="1">
              <a:latin typeface="Verdana" pitchFamily="34" charset="0"/>
              <a:ea typeface="Verdana" pitchFamily="34" charset="0"/>
              <a:cs typeface="Verdana" pitchFamily="34" charset="0"/>
            </a:rPr>
            <a:t>A intervenção ou a supressão de vegetação nativa em APP </a:t>
          </a:r>
          <a:r>
            <a:rPr lang="pt-BR" sz="2000" b="1" i="1">
              <a:latin typeface="Verdana" pitchFamily="34" charset="0"/>
              <a:ea typeface="Verdana" pitchFamily="34" charset="0"/>
              <a:cs typeface="Verdana" pitchFamily="34" charset="0"/>
            </a:rPr>
            <a:t>somente</a:t>
          </a:r>
          <a:r>
            <a:rPr lang="pt-BR" sz="2000" b="1">
              <a:latin typeface="Verdana" pitchFamily="34" charset="0"/>
              <a:ea typeface="Verdana" pitchFamily="34" charset="0"/>
              <a:cs typeface="Verdana" pitchFamily="34" charset="0"/>
            </a:rPr>
            <a:t> ocorrerá nas hipóteses previstas no Código Florestal de:</a:t>
          </a:r>
          <a:endParaRPr lang="pt-BR" sz="2000">
            <a:latin typeface="Verdana" pitchFamily="34" charset="0"/>
            <a:ea typeface="Verdana" pitchFamily="34" charset="0"/>
            <a:cs typeface="Verdana" pitchFamily="34" charset="0"/>
          </a:endParaRPr>
        </a:p>
      </dgm:t>
    </dgm:pt>
    <dgm:pt modelId="{6516289A-62D0-4143-BAA6-02A1FF805684}" type="parTrans" cxnId="{C76FD26D-89B8-481F-BC59-ABE9B4FDFA5D}">
      <dgm:prSet/>
      <dgm:spPr/>
      <dgm:t>
        <a:bodyPr/>
        <a:lstStyle/>
        <a:p>
          <a:endParaRPr lang="pt-BR"/>
        </a:p>
      </dgm:t>
    </dgm:pt>
    <dgm:pt modelId="{E628B5D1-C242-4CBC-A7EB-9422EAD3B307}" type="sibTrans" cxnId="{C76FD26D-89B8-481F-BC59-ABE9B4FDFA5D}">
      <dgm:prSet/>
      <dgm:spPr/>
      <dgm:t>
        <a:bodyPr/>
        <a:lstStyle/>
        <a:p>
          <a:endParaRPr lang="pt-BR"/>
        </a:p>
      </dgm:t>
    </dgm:pt>
    <dgm:pt modelId="{9FF8FB44-6415-49D0-A23F-FDA1E785D27F}">
      <dgm:prSet phldrT="[Texto]"/>
      <dgm:spPr/>
      <dgm:t>
        <a:bodyPr/>
        <a:lstStyle/>
        <a:p>
          <a:r>
            <a:rPr lang="pt-BR" b="1"/>
            <a:t>Utilidade pública</a:t>
          </a:r>
          <a:endParaRPr lang="pt-BR"/>
        </a:p>
      </dgm:t>
    </dgm:pt>
    <dgm:pt modelId="{B5F2723A-BF6F-411F-9A7E-FEEF8DC6A4AD}" type="parTrans" cxnId="{BE6DFC64-2EB9-4FC5-96A5-510C4AB4D74E}">
      <dgm:prSet/>
      <dgm:spPr/>
      <dgm:t>
        <a:bodyPr/>
        <a:lstStyle/>
        <a:p>
          <a:endParaRPr lang="pt-BR"/>
        </a:p>
      </dgm:t>
    </dgm:pt>
    <dgm:pt modelId="{1B7DEE90-4199-4AF4-A4A4-B56CE852E45A}" type="sibTrans" cxnId="{BE6DFC64-2EB9-4FC5-96A5-510C4AB4D74E}">
      <dgm:prSet/>
      <dgm:spPr/>
      <dgm:t>
        <a:bodyPr/>
        <a:lstStyle/>
        <a:p>
          <a:endParaRPr lang="pt-BR"/>
        </a:p>
      </dgm:t>
    </dgm:pt>
    <dgm:pt modelId="{050F337A-5BBB-41EE-A86A-9ED951DE0AD4}">
      <dgm:prSet/>
      <dgm:spPr/>
      <dgm:t>
        <a:bodyPr/>
        <a:lstStyle/>
        <a:p>
          <a:r>
            <a:rPr lang="pt-BR" b="1"/>
            <a:t>Interesse social </a:t>
          </a:r>
          <a:endParaRPr lang="pt-BR"/>
        </a:p>
      </dgm:t>
    </dgm:pt>
    <dgm:pt modelId="{0F809C39-354E-494D-83D7-F88AD7AB4DA0}" type="parTrans" cxnId="{355FC28B-D7E7-4F50-80AE-3EE1EC2AB0DC}">
      <dgm:prSet/>
      <dgm:spPr/>
      <dgm:t>
        <a:bodyPr/>
        <a:lstStyle/>
        <a:p>
          <a:endParaRPr lang="pt-BR"/>
        </a:p>
      </dgm:t>
    </dgm:pt>
    <dgm:pt modelId="{5FD770AA-BD2B-4D9E-A196-3E060D2F21D0}" type="sibTrans" cxnId="{355FC28B-D7E7-4F50-80AE-3EE1EC2AB0DC}">
      <dgm:prSet/>
      <dgm:spPr/>
      <dgm:t>
        <a:bodyPr/>
        <a:lstStyle/>
        <a:p>
          <a:endParaRPr lang="pt-BR"/>
        </a:p>
      </dgm:t>
    </dgm:pt>
    <dgm:pt modelId="{37087B8C-5CAB-476D-86BA-47F4129C8E44}">
      <dgm:prSet/>
      <dgm:spPr/>
      <dgm:t>
        <a:bodyPr/>
        <a:lstStyle/>
        <a:p>
          <a:r>
            <a:rPr lang="pt-BR" b="1"/>
            <a:t>Baixo impacto ambiental </a:t>
          </a:r>
          <a:endParaRPr lang="pt-BR"/>
        </a:p>
      </dgm:t>
    </dgm:pt>
    <dgm:pt modelId="{29A4A616-D601-4ACD-86B6-30AD04AABA2A}" type="parTrans" cxnId="{1CB758BF-13D2-49D7-8152-F51725F4BF0B}">
      <dgm:prSet/>
      <dgm:spPr/>
      <dgm:t>
        <a:bodyPr/>
        <a:lstStyle/>
        <a:p>
          <a:endParaRPr lang="pt-BR"/>
        </a:p>
      </dgm:t>
    </dgm:pt>
    <dgm:pt modelId="{FFB5DE8D-5EEE-4AD7-BA84-9D47DD6B0539}" type="sibTrans" cxnId="{1CB758BF-13D2-49D7-8152-F51725F4BF0B}">
      <dgm:prSet/>
      <dgm:spPr/>
      <dgm:t>
        <a:bodyPr/>
        <a:lstStyle/>
        <a:p>
          <a:endParaRPr lang="pt-BR"/>
        </a:p>
      </dgm:t>
    </dgm:pt>
    <dgm:pt modelId="{B51AE6D7-6F4C-4610-830F-948E39530B44}" type="pres">
      <dgm:prSet presAssocID="{9F4B44C2-F2D1-43BA-9789-0F6D801728AC}" presName="diagram" presStyleCnt="0">
        <dgm:presLayoutVars>
          <dgm:chPref val="1"/>
          <dgm:dir/>
          <dgm:animOne val="branch"/>
          <dgm:animLvl val="lvl"/>
          <dgm:resizeHandles/>
        </dgm:presLayoutVars>
      </dgm:prSet>
      <dgm:spPr/>
      <dgm:t>
        <a:bodyPr/>
        <a:lstStyle/>
        <a:p>
          <a:endParaRPr lang="pt-BR"/>
        </a:p>
      </dgm:t>
    </dgm:pt>
    <dgm:pt modelId="{B85374B0-E3B3-486C-9857-B0ED57B70860}" type="pres">
      <dgm:prSet presAssocID="{3F95B4CA-981F-491D-91FE-E3FB0A4C4BEB}" presName="root" presStyleCnt="0"/>
      <dgm:spPr/>
    </dgm:pt>
    <dgm:pt modelId="{E7E6ED65-AF2C-4207-B714-A7291A7078D7}" type="pres">
      <dgm:prSet presAssocID="{3F95B4CA-981F-491D-91FE-E3FB0A4C4BEB}" presName="rootComposite" presStyleCnt="0"/>
      <dgm:spPr/>
    </dgm:pt>
    <dgm:pt modelId="{16106E2E-CB86-42B0-9CDA-A33479AB2222}" type="pres">
      <dgm:prSet presAssocID="{3F95B4CA-981F-491D-91FE-E3FB0A4C4BEB}" presName="rootText" presStyleLbl="node1" presStyleIdx="0" presStyleCnt="1" custScaleX="363121" custScaleY="190923"/>
      <dgm:spPr/>
      <dgm:t>
        <a:bodyPr/>
        <a:lstStyle/>
        <a:p>
          <a:endParaRPr lang="pt-BR"/>
        </a:p>
      </dgm:t>
    </dgm:pt>
    <dgm:pt modelId="{8D690477-E806-4389-AD44-38B691644482}" type="pres">
      <dgm:prSet presAssocID="{3F95B4CA-981F-491D-91FE-E3FB0A4C4BEB}" presName="rootConnector" presStyleLbl="node1" presStyleIdx="0" presStyleCnt="1"/>
      <dgm:spPr/>
      <dgm:t>
        <a:bodyPr/>
        <a:lstStyle/>
        <a:p>
          <a:endParaRPr lang="pt-BR"/>
        </a:p>
      </dgm:t>
    </dgm:pt>
    <dgm:pt modelId="{3DD9EC21-B8F3-44AE-A196-4B1103C72D59}" type="pres">
      <dgm:prSet presAssocID="{3F95B4CA-981F-491D-91FE-E3FB0A4C4BEB}" presName="childShape" presStyleCnt="0"/>
      <dgm:spPr/>
    </dgm:pt>
    <dgm:pt modelId="{1C8D9ED4-8EC3-426B-A16B-F6A1CF3C1F6A}" type="pres">
      <dgm:prSet presAssocID="{B5F2723A-BF6F-411F-9A7E-FEEF8DC6A4AD}" presName="Name13" presStyleLbl="parChTrans1D2" presStyleIdx="0" presStyleCnt="3"/>
      <dgm:spPr/>
      <dgm:t>
        <a:bodyPr/>
        <a:lstStyle/>
        <a:p>
          <a:endParaRPr lang="pt-BR"/>
        </a:p>
      </dgm:t>
    </dgm:pt>
    <dgm:pt modelId="{5707F2C7-CA70-4E3B-9CBA-10D1068A2335}" type="pres">
      <dgm:prSet presAssocID="{9FF8FB44-6415-49D0-A23F-FDA1E785D27F}" presName="childText" presStyleLbl="bgAcc1" presStyleIdx="0" presStyleCnt="3" custScaleX="224766">
        <dgm:presLayoutVars>
          <dgm:bulletEnabled val="1"/>
        </dgm:presLayoutVars>
      </dgm:prSet>
      <dgm:spPr/>
      <dgm:t>
        <a:bodyPr/>
        <a:lstStyle/>
        <a:p>
          <a:endParaRPr lang="pt-BR"/>
        </a:p>
      </dgm:t>
    </dgm:pt>
    <dgm:pt modelId="{67FA1EB2-7A46-471C-A423-7AEDDA76C2F2}" type="pres">
      <dgm:prSet presAssocID="{0F809C39-354E-494D-83D7-F88AD7AB4DA0}" presName="Name13" presStyleLbl="parChTrans1D2" presStyleIdx="1" presStyleCnt="3"/>
      <dgm:spPr/>
      <dgm:t>
        <a:bodyPr/>
        <a:lstStyle/>
        <a:p>
          <a:endParaRPr lang="pt-BR"/>
        </a:p>
      </dgm:t>
    </dgm:pt>
    <dgm:pt modelId="{EBFCB0FC-B913-4543-B457-1818E6701550}" type="pres">
      <dgm:prSet presAssocID="{050F337A-5BBB-41EE-A86A-9ED951DE0AD4}" presName="childText" presStyleLbl="bgAcc1" presStyleIdx="1" presStyleCnt="3" custScaleX="221694">
        <dgm:presLayoutVars>
          <dgm:bulletEnabled val="1"/>
        </dgm:presLayoutVars>
      </dgm:prSet>
      <dgm:spPr/>
      <dgm:t>
        <a:bodyPr/>
        <a:lstStyle/>
        <a:p>
          <a:endParaRPr lang="pt-BR"/>
        </a:p>
      </dgm:t>
    </dgm:pt>
    <dgm:pt modelId="{0242AF09-DD8D-4391-97FD-2D8CD447B485}" type="pres">
      <dgm:prSet presAssocID="{29A4A616-D601-4ACD-86B6-30AD04AABA2A}" presName="Name13" presStyleLbl="parChTrans1D2" presStyleIdx="2" presStyleCnt="3"/>
      <dgm:spPr/>
      <dgm:t>
        <a:bodyPr/>
        <a:lstStyle/>
        <a:p>
          <a:endParaRPr lang="pt-BR"/>
        </a:p>
      </dgm:t>
    </dgm:pt>
    <dgm:pt modelId="{97D50234-70B4-4538-BFC7-B69574CFC3A4}" type="pres">
      <dgm:prSet presAssocID="{37087B8C-5CAB-476D-86BA-47F4129C8E44}" presName="childText" presStyleLbl="bgAcc1" presStyleIdx="2" presStyleCnt="3" custScaleX="225029">
        <dgm:presLayoutVars>
          <dgm:bulletEnabled val="1"/>
        </dgm:presLayoutVars>
      </dgm:prSet>
      <dgm:spPr/>
      <dgm:t>
        <a:bodyPr/>
        <a:lstStyle/>
        <a:p>
          <a:endParaRPr lang="pt-BR"/>
        </a:p>
      </dgm:t>
    </dgm:pt>
  </dgm:ptLst>
  <dgm:cxnLst>
    <dgm:cxn modelId="{097B0173-7E7D-4A78-B037-9FEEB64A0799}" type="presOf" srcId="{B5F2723A-BF6F-411F-9A7E-FEEF8DC6A4AD}" destId="{1C8D9ED4-8EC3-426B-A16B-F6A1CF3C1F6A}" srcOrd="0" destOrd="0" presId="urn:microsoft.com/office/officeart/2005/8/layout/hierarchy3"/>
    <dgm:cxn modelId="{0F94D9A8-4BA8-4B4E-A30E-9CC7BF387814}" type="presOf" srcId="{37087B8C-5CAB-476D-86BA-47F4129C8E44}" destId="{97D50234-70B4-4538-BFC7-B69574CFC3A4}" srcOrd="0" destOrd="0" presId="urn:microsoft.com/office/officeart/2005/8/layout/hierarchy3"/>
    <dgm:cxn modelId="{1CB758BF-13D2-49D7-8152-F51725F4BF0B}" srcId="{3F95B4CA-981F-491D-91FE-E3FB0A4C4BEB}" destId="{37087B8C-5CAB-476D-86BA-47F4129C8E44}" srcOrd="2" destOrd="0" parTransId="{29A4A616-D601-4ACD-86B6-30AD04AABA2A}" sibTransId="{FFB5DE8D-5EEE-4AD7-BA84-9D47DD6B0539}"/>
    <dgm:cxn modelId="{F410E9B9-BCE2-47A3-851E-C83EDCF7DBC4}" type="presOf" srcId="{050F337A-5BBB-41EE-A86A-9ED951DE0AD4}" destId="{EBFCB0FC-B913-4543-B457-1818E6701550}" srcOrd="0" destOrd="0" presId="urn:microsoft.com/office/officeart/2005/8/layout/hierarchy3"/>
    <dgm:cxn modelId="{BE6DFC64-2EB9-4FC5-96A5-510C4AB4D74E}" srcId="{3F95B4CA-981F-491D-91FE-E3FB0A4C4BEB}" destId="{9FF8FB44-6415-49D0-A23F-FDA1E785D27F}" srcOrd="0" destOrd="0" parTransId="{B5F2723A-BF6F-411F-9A7E-FEEF8DC6A4AD}" sibTransId="{1B7DEE90-4199-4AF4-A4A4-B56CE852E45A}"/>
    <dgm:cxn modelId="{4ECA6099-286C-4D1F-8DAC-392010E9125F}" type="presOf" srcId="{9F4B44C2-F2D1-43BA-9789-0F6D801728AC}" destId="{B51AE6D7-6F4C-4610-830F-948E39530B44}" srcOrd="0" destOrd="0" presId="urn:microsoft.com/office/officeart/2005/8/layout/hierarchy3"/>
    <dgm:cxn modelId="{3647A388-CCD6-4049-9F98-8A3656E0AB9D}" type="presOf" srcId="{0F809C39-354E-494D-83D7-F88AD7AB4DA0}" destId="{67FA1EB2-7A46-471C-A423-7AEDDA76C2F2}" srcOrd="0" destOrd="0" presId="urn:microsoft.com/office/officeart/2005/8/layout/hierarchy3"/>
    <dgm:cxn modelId="{303121C6-F998-4457-9AAF-36BD53438E15}" type="presOf" srcId="{29A4A616-D601-4ACD-86B6-30AD04AABA2A}" destId="{0242AF09-DD8D-4391-97FD-2D8CD447B485}" srcOrd="0" destOrd="0" presId="urn:microsoft.com/office/officeart/2005/8/layout/hierarchy3"/>
    <dgm:cxn modelId="{A8CB0439-116A-4FFC-87C4-8CFFCF000F3D}" type="presOf" srcId="{3F95B4CA-981F-491D-91FE-E3FB0A4C4BEB}" destId="{8D690477-E806-4389-AD44-38B691644482}" srcOrd="1" destOrd="0" presId="urn:microsoft.com/office/officeart/2005/8/layout/hierarchy3"/>
    <dgm:cxn modelId="{C76FD26D-89B8-481F-BC59-ABE9B4FDFA5D}" srcId="{9F4B44C2-F2D1-43BA-9789-0F6D801728AC}" destId="{3F95B4CA-981F-491D-91FE-E3FB0A4C4BEB}" srcOrd="0" destOrd="0" parTransId="{6516289A-62D0-4143-BAA6-02A1FF805684}" sibTransId="{E628B5D1-C242-4CBC-A7EB-9422EAD3B307}"/>
    <dgm:cxn modelId="{355FC28B-D7E7-4F50-80AE-3EE1EC2AB0DC}" srcId="{3F95B4CA-981F-491D-91FE-E3FB0A4C4BEB}" destId="{050F337A-5BBB-41EE-A86A-9ED951DE0AD4}" srcOrd="1" destOrd="0" parTransId="{0F809C39-354E-494D-83D7-F88AD7AB4DA0}" sibTransId="{5FD770AA-BD2B-4D9E-A196-3E060D2F21D0}"/>
    <dgm:cxn modelId="{9EC88B05-1918-49FA-8622-CD69B7EDE011}" type="presOf" srcId="{3F95B4CA-981F-491D-91FE-E3FB0A4C4BEB}" destId="{16106E2E-CB86-42B0-9CDA-A33479AB2222}" srcOrd="0" destOrd="0" presId="urn:microsoft.com/office/officeart/2005/8/layout/hierarchy3"/>
    <dgm:cxn modelId="{672B674E-3D79-4AD7-9409-CF307AAD7B98}" type="presOf" srcId="{9FF8FB44-6415-49D0-A23F-FDA1E785D27F}" destId="{5707F2C7-CA70-4E3B-9CBA-10D1068A2335}" srcOrd="0" destOrd="0" presId="urn:microsoft.com/office/officeart/2005/8/layout/hierarchy3"/>
    <dgm:cxn modelId="{6D8FD247-33A8-455D-944A-168C7A4D300A}" type="presParOf" srcId="{B51AE6D7-6F4C-4610-830F-948E39530B44}" destId="{B85374B0-E3B3-486C-9857-B0ED57B70860}" srcOrd="0" destOrd="0" presId="urn:microsoft.com/office/officeart/2005/8/layout/hierarchy3"/>
    <dgm:cxn modelId="{CE65DEBE-E961-4764-B6A5-DB1DDC8BA20D}" type="presParOf" srcId="{B85374B0-E3B3-486C-9857-B0ED57B70860}" destId="{E7E6ED65-AF2C-4207-B714-A7291A7078D7}" srcOrd="0" destOrd="0" presId="urn:microsoft.com/office/officeart/2005/8/layout/hierarchy3"/>
    <dgm:cxn modelId="{EF07E1AA-073B-49BF-81AD-B540E394C293}" type="presParOf" srcId="{E7E6ED65-AF2C-4207-B714-A7291A7078D7}" destId="{16106E2E-CB86-42B0-9CDA-A33479AB2222}" srcOrd="0" destOrd="0" presId="urn:microsoft.com/office/officeart/2005/8/layout/hierarchy3"/>
    <dgm:cxn modelId="{88729D82-FE66-44BF-9EA3-4E92D1B16739}" type="presParOf" srcId="{E7E6ED65-AF2C-4207-B714-A7291A7078D7}" destId="{8D690477-E806-4389-AD44-38B691644482}" srcOrd="1" destOrd="0" presId="urn:microsoft.com/office/officeart/2005/8/layout/hierarchy3"/>
    <dgm:cxn modelId="{9F17D52F-5037-4076-A5B2-23E705BE8057}" type="presParOf" srcId="{B85374B0-E3B3-486C-9857-B0ED57B70860}" destId="{3DD9EC21-B8F3-44AE-A196-4B1103C72D59}" srcOrd="1" destOrd="0" presId="urn:microsoft.com/office/officeart/2005/8/layout/hierarchy3"/>
    <dgm:cxn modelId="{2D105411-511D-47E4-85A5-110892E9C961}" type="presParOf" srcId="{3DD9EC21-B8F3-44AE-A196-4B1103C72D59}" destId="{1C8D9ED4-8EC3-426B-A16B-F6A1CF3C1F6A}" srcOrd="0" destOrd="0" presId="urn:microsoft.com/office/officeart/2005/8/layout/hierarchy3"/>
    <dgm:cxn modelId="{C709A252-941D-440A-9F03-55A393FBB3DA}" type="presParOf" srcId="{3DD9EC21-B8F3-44AE-A196-4B1103C72D59}" destId="{5707F2C7-CA70-4E3B-9CBA-10D1068A2335}" srcOrd="1" destOrd="0" presId="urn:microsoft.com/office/officeart/2005/8/layout/hierarchy3"/>
    <dgm:cxn modelId="{060E2A0B-A770-4474-B02D-644FFC3D20D0}" type="presParOf" srcId="{3DD9EC21-B8F3-44AE-A196-4B1103C72D59}" destId="{67FA1EB2-7A46-471C-A423-7AEDDA76C2F2}" srcOrd="2" destOrd="0" presId="urn:microsoft.com/office/officeart/2005/8/layout/hierarchy3"/>
    <dgm:cxn modelId="{A9DEE10F-E36A-4BE2-AD0B-AB7CDF88890A}" type="presParOf" srcId="{3DD9EC21-B8F3-44AE-A196-4B1103C72D59}" destId="{EBFCB0FC-B913-4543-B457-1818E6701550}" srcOrd="3" destOrd="0" presId="urn:microsoft.com/office/officeart/2005/8/layout/hierarchy3"/>
    <dgm:cxn modelId="{74FF795E-0AE6-4C7A-8D79-BDF323FF301E}" type="presParOf" srcId="{3DD9EC21-B8F3-44AE-A196-4B1103C72D59}" destId="{0242AF09-DD8D-4391-97FD-2D8CD447B485}" srcOrd="4" destOrd="0" presId="urn:microsoft.com/office/officeart/2005/8/layout/hierarchy3"/>
    <dgm:cxn modelId="{1CA496D4-EF53-4EA6-9EBA-8DE82D45DAA8}" type="presParOf" srcId="{3DD9EC21-B8F3-44AE-A196-4B1103C72D59}" destId="{97D50234-70B4-4538-BFC7-B69574CFC3A4}"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C04DD9-74AC-4ED1-B624-E68E410E242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pt-BR"/>
        </a:p>
      </dgm:t>
    </dgm:pt>
    <dgm:pt modelId="{17B9159C-FE6B-4796-924D-E3FBD59F9B05}">
      <dgm:prSet phldrT="[Texto]"/>
      <dgm:spPr/>
      <dgm:t>
        <a:bodyPr/>
        <a:lstStyle/>
        <a:p>
          <a:r>
            <a:rPr lang="pt-BR" dirty="0" smtClean="0"/>
            <a:t>Responsabilidade Civil OBJETIVA</a:t>
          </a:r>
          <a:endParaRPr lang="pt-BR" dirty="0"/>
        </a:p>
      </dgm:t>
    </dgm:pt>
    <dgm:pt modelId="{6DA44E33-3471-4D27-A906-ACAA1FF45C02}" type="parTrans" cxnId="{7E92B324-BF4B-46FA-B753-44117FDA194B}">
      <dgm:prSet/>
      <dgm:spPr/>
      <dgm:t>
        <a:bodyPr/>
        <a:lstStyle/>
        <a:p>
          <a:endParaRPr lang="pt-BR"/>
        </a:p>
      </dgm:t>
    </dgm:pt>
    <dgm:pt modelId="{9C4AFBEA-2FB9-407A-B52B-92D0FCF56A95}" type="sibTrans" cxnId="{7E92B324-BF4B-46FA-B753-44117FDA194B}">
      <dgm:prSet/>
      <dgm:spPr/>
      <dgm:t>
        <a:bodyPr/>
        <a:lstStyle/>
        <a:p>
          <a:endParaRPr lang="pt-BR"/>
        </a:p>
      </dgm:t>
    </dgm:pt>
    <dgm:pt modelId="{D8824A81-E278-4539-9F27-7C59803B78A0}">
      <dgm:prSet phldrT="[Texto]"/>
      <dgm:spPr/>
      <dgm:t>
        <a:bodyPr/>
        <a:lstStyle/>
        <a:p>
          <a:r>
            <a:rPr lang="pt-BR" dirty="0" smtClean="0"/>
            <a:t>Dano</a:t>
          </a:r>
          <a:endParaRPr lang="pt-BR" dirty="0"/>
        </a:p>
      </dgm:t>
    </dgm:pt>
    <dgm:pt modelId="{D1B5002D-294F-4E4A-AF88-5FEFA8FCC4EB}" type="parTrans" cxnId="{87967CA2-9916-4800-B14A-D909CD3EE5D0}">
      <dgm:prSet/>
      <dgm:spPr/>
      <dgm:t>
        <a:bodyPr/>
        <a:lstStyle/>
        <a:p>
          <a:endParaRPr lang="pt-BR"/>
        </a:p>
      </dgm:t>
    </dgm:pt>
    <dgm:pt modelId="{A4063C23-30A6-42DA-B6F9-B7FB348FF177}" type="sibTrans" cxnId="{87967CA2-9916-4800-B14A-D909CD3EE5D0}">
      <dgm:prSet/>
      <dgm:spPr/>
      <dgm:t>
        <a:bodyPr/>
        <a:lstStyle/>
        <a:p>
          <a:endParaRPr lang="pt-BR"/>
        </a:p>
      </dgm:t>
    </dgm:pt>
    <dgm:pt modelId="{B7756626-4002-49CA-BE71-6701C68A8E7B}">
      <dgm:prSet phldrT="[Texto]"/>
      <dgm:spPr/>
      <dgm:t>
        <a:bodyPr/>
        <a:lstStyle/>
        <a:p>
          <a:r>
            <a:rPr lang="pt-BR" dirty="0" smtClean="0"/>
            <a:t>Nexo Causal</a:t>
          </a:r>
          <a:endParaRPr lang="pt-BR" dirty="0"/>
        </a:p>
      </dgm:t>
    </dgm:pt>
    <dgm:pt modelId="{3C1A7D05-C394-4213-B083-89A57AC92C1B}" type="parTrans" cxnId="{EE9AE0E7-3D75-4101-93DA-E6955B984CF4}">
      <dgm:prSet/>
      <dgm:spPr/>
      <dgm:t>
        <a:bodyPr/>
        <a:lstStyle/>
        <a:p>
          <a:endParaRPr lang="pt-BR"/>
        </a:p>
      </dgm:t>
    </dgm:pt>
    <dgm:pt modelId="{3CED0823-694B-482E-9498-9BFEA2F24FC9}" type="sibTrans" cxnId="{EE9AE0E7-3D75-4101-93DA-E6955B984CF4}">
      <dgm:prSet/>
      <dgm:spPr/>
      <dgm:t>
        <a:bodyPr/>
        <a:lstStyle/>
        <a:p>
          <a:endParaRPr lang="pt-BR"/>
        </a:p>
      </dgm:t>
    </dgm:pt>
    <dgm:pt modelId="{2E7B5508-2A89-462C-ACA3-D6B7B8B35863}">
      <dgm:prSet phldrT="[Texto]"/>
      <dgm:spPr/>
      <dgm:t>
        <a:bodyPr/>
        <a:lstStyle/>
        <a:p>
          <a:r>
            <a:rPr lang="pt-BR" dirty="0" smtClean="0"/>
            <a:t>Responsabilidade Civil Subjetiva</a:t>
          </a:r>
          <a:endParaRPr lang="pt-BR" dirty="0"/>
        </a:p>
      </dgm:t>
    </dgm:pt>
    <dgm:pt modelId="{FB110095-FC44-4601-86D6-CA4BECEA1149}" type="parTrans" cxnId="{4DC12425-70AE-4A92-9AC4-AA1CD7A4C46E}">
      <dgm:prSet/>
      <dgm:spPr/>
      <dgm:t>
        <a:bodyPr/>
        <a:lstStyle/>
        <a:p>
          <a:endParaRPr lang="pt-BR"/>
        </a:p>
      </dgm:t>
    </dgm:pt>
    <dgm:pt modelId="{E4AE25D2-201A-4906-8056-BA53E58C36B6}" type="sibTrans" cxnId="{4DC12425-70AE-4A92-9AC4-AA1CD7A4C46E}">
      <dgm:prSet/>
      <dgm:spPr/>
      <dgm:t>
        <a:bodyPr/>
        <a:lstStyle/>
        <a:p>
          <a:endParaRPr lang="pt-BR"/>
        </a:p>
      </dgm:t>
    </dgm:pt>
    <dgm:pt modelId="{CB00C1E8-FEB5-4E3A-8A95-FFE92DC7371D}">
      <dgm:prSet phldrT="[Texto]"/>
      <dgm:spPr/>
      <dgm:t>
        <a:bodyPr/>
        <a:lstStyle/>
        <a:p>
          <a:r>
            <a:rPr lang="pt-BR" dirty="0" smtClean="0"/>
            <a:t>Dano</a:t>
          </a:r>
          <a:endParaRPr lang="pt-BR" dirty="0"/>
        </a:p>
      </dgm:t>
    </dgm:pt>
    <dgm:pt modelId="{2075E1A0-358B-42FE-886B-16807C99826D}" type="parTrans" cxnId="{4F77A635-BC06-407D-A34C-3C41591C6F97}">
      <dgm:prSet/>
      <dgm:spPr/>
      <dgm:t>
        <a:bodyPr/>
        <a:lstStyle/>
        <a:p>
          <a:endParaRPr lang="pt-BR"/>
        </a:p>
      </dgm:t>
    </dgm:pt>
    <dgm:pt modelId="{0D733FD4-3F8E-4EB7-BF82-249284BFA8AF}" type="sibTrans" cxnId="{4F77A635-BC06-407D-A34C-3C41591C6F97}">
      <dgm:prSet/>
      <dgm:spPr/>
      <dgm:t>
        <a:bodyPr/>
        <a:lstStyle/>
        <a:p>
          <a:endParaRPr lang="pt-BR"/>
        </a:p>
      </dgm:t>
    </dgm:pt>
    <dgm:pt modelId="{594F633F-4A08-4D74-A764-213AFDA0F87F}">
      <dgm:prSet phldrT="[Texto]"/>
      <dgm:spPr/>
      <dgm:t>
        <a:bodyPr/>
        <a:lstStyle/>
        <a:p>
          <a:r>
            <a:rPr lang="pt-BR" dirty="0" smtClean="0"/>
            <a:t>Culpa</a:t>
          </a:r>
          <a:endParaRPr lang="pt-BR" dirty="0"/>
        </a:p>
      </dgm:t>
    </dgm:pt>
    <dgm:pt modelId="{E3501AA7-522F-4F6C-A5A8-231B141FF017}" type="parTrans" cxnId="{EE42106A-6D1F-4624-8821-95A2ECDEC7C2}">
      <dgm:prSet/>
      <dgm:spPr/>
      <dgm:t>
        <a:bodyPr/>
        <a:lstStyle/>
        <a:p>
          <a:endParaRPr lang="pt-BR"/>
        </a:p>
      </dgm:t>
    </dgm:pt>
    <dgm:pt modelId="{C7502D98-164C-4390-ABC3-0DF1633B894D}" type="sibTrans" cxnId="{EE42106A-6D1F-4624-8821-95A2ECDEC7C2}">
      <dgm:prSet/>
      <dgm:spPr/>
      <dgm:t>
        <a:bodyPr/>
        <a:lstStyle/>
        <a:p>
          <a:endParaRPr lang="pt-BR"/>
        </a:p>
      </dgm:t>
    </dgm:pt>
    <dgm:pt modelId="{28CDB69C-612E-44C9-8323-772AA8BAEC24}">
      <dgm:prSet phldrT="[Texto]"/>
      <dgm:spPr/>
      <dgm:t>
        <a:bodyPr/>
        <a:lstStyle/>
        <a:p>
          <a:endParaRPr lang="pt-BR" dirty="0"/>
        </a:p>
      </dgm:t>
    </dgm:pt>
    <dgm:pt modelId="{5AD48E75-FFF8-440B-AAAF-8A01533D1027}" type="parTrans" cxnId="{38D87AD6-D7B0-4BD5-B709-3013D54E0B95}">
      <dgm:prSet/>
      <dgm:spPr/>
      <dgm:t>
        <a:bodyPr/>
        <a:lstStyle/>
        <a:p>
          <a:endParaRPr lang="pt-BR"/>
        </a:p>
      </dgm:t>
    </dgm:pt>
    <dgm:pt modelId="{0172F4EA-204F-4F70-A660-D26A6EAAA752}" type="sibTrans" cxnId="{38D87AD6-D7B0-4BD5-B709-3013D54E0B95}">
      <dgm:prSet/>
      <dgm:spPr/>
      <dgm:t>
        <a:bodyPr/>
        <a:lstStyle/>
        <a:p>
          <a:endParaRPr lang="pt-BR"/>
        </a:p>
      </dgm:t>
    </dgm:pt>
    <dgm:pt modelId="{54D6A202-772A-44D9-A8AF-8FC7988D1B64}">
      <dgm:prSet phldrT="[Texto]"/>
      <dgm:spPr/>
      <dgm:t>
        <a:bodyPr/>
        <a:lstStyle/>
        <a:p>
          <a:r>
            <a:rPr lang="pt-BR" dirty="0" smtClean="0"/>
            <a:t>Nexo Causal</a:t>
          </a:r>
          <a:endParaRPr lang="pt-BR" dirty="0"/>
        </a:p>
      </dgm:t>
    </dgm:pt>
    <dgm:pt modelId="{E33EF6DD-83B5-4740-8EBA-149F6B4838A1}" type="parTrans" cxnId="{0D61B707-D961-4D72-B841-2C9C8A2625BA}">
      <dgm:prSet/>
      <dgm:spPr/>
      <dgm:t>
        <a:bodyPr/>
        <a:lstStyle/>
        <a:p>
          <a:endParaRPr lang="pt-BR"/>
        </a:p>
      </dgm:t>
    </dgm:pt>
    <dgm:pt modelId="{16C90751-F3EC-4663-B7D4-29E74C017B77}" type="sibTrans" cxnId="{0D61B707-D961-4D72-B841-2C9C8A2625BA}">
      <dgm:prSet/>
      <dgm:spPr/>
      <dgm:t>
        <a:bodyPr/>
        <a:lstStyle/>
        <a:p>
          <a:endParaRPr lang="pt-BR"/>
        </a:p>
      </dgm:t>
    </dgm:pt>
    <dgm:pt modelId="{4EF56F9C-9323-45D0-81A8-91C9528E6BA1}" type="pres">
      <dgm:prSet presAssocID="{1DC04DD9-74AC-4ED1-B624-E68E410E2420}" presName="Name0" presStyleCnt="0">
        <dgm:presLayoutVars>
          <dgm:dir/>
          <dgm:animLvl val="lvl"/>
          <dgm:resizeHandles val="exact"/>
        </dgm:presLayoutVars>
      </dgm:prSet>
      <dgm:spPr/>
      <dgm:t>
        <a:bodyPr/>
        <a:lstStyle/>
        <a:p>
          <a:endParaRPr lang="pt-BR"/>
        </a:p>
      </dgm:t>
    </dgm:pt>
    <dgm:pt modelId="{C7174275-6664-4EAC-B0DF-455866811DA1}" type="pres">
      <dgm:prSet presAssocID="{17B9159C-FE6B-4796-924D-E3FBD59F9B05}" presName="composite" presStyleCnt="0"/>
      <dgm:spPr/>
    </dgm:pt>
    <dgm:pt modelId="{D96A1EEB-605E-47B3-B38E-68EE87DC0599}" type="pres">
      <dgm:prSet presAssocID="{17B9159C-FE6B-4796-924D-E3FBD59F9B05}" presName="parTx" presStyleLbl="alignNode1" presStyleIdx="0" presStyleCnt="2">
        <dgm:presLayoutVars>
          <dgm:chMax val="0"/>
          <dgm:chPref val="0"/>
          <dgm:bulletEnabled val="1"/>
        </dgm:presLayoutVars>
      </dgm:prSet>
      <dgm:spPr/>
      <dgm:t>
        <a:bodyPr/>
        <a:lstStyle/>
        <a:p>
          <a:endParaRPr lang="pt-BR"/>
        </a:p>
      </dgm:t>
    </dgm:pt>
    <dgm:pt modelId="{358DAF75-735E-4969-9D9B-0DE6BCA4B354}" type="pres">
      <dgm:prSet presAssocID="{17B9159C-FE6B-4796-924D-E3FBD59F9B05}" presName="desTx" presStyleLbl="alignAccFollowNode1" presStyleIdx="0" presStyleCnt="2">
        <dgm:presLayoutVars>
          <dgm:bulletEnabled val="1"/>
        </dgm:presLayoutVars>
      </dgm:prSet>
      <dgm:spPr/>
      <dgm:t>
        <a:bodyPr/>
        <a:lstStyle/>
        <a:p>
          <a:endParaRPr lang="pt-BR"/>
        </a:p>
      </dgm:t>
    </dgm:pt>
    <dgm:pt modelId="{642B39E1-35C9-430B-BE12-0F707C50CB24}" type="pres">
      <dgm:prSet presAssocID="{9C4AFBEA-2FB9-407A-B52B-92D0FCF56A95}" presName="space" presStyleCnt="0"/>
      <dgm:spPr/>
    </dgm:pt>
    <dgm:pt modelId="{D222A592-1AD5-4C21-BE11-D78763BCAB87}" type="pres">
      <dgm:prSet presAssocID="{2E7B5508-2A89-462C-ACA3-D6B7B8B35863}" presName="composite" presStyleCnt="0"/>
      <dgm:spPr/>
    </dgm:pt>
    <dgm:pt modelId="{FD87AFDA-04AD-4F8A-BFC8-C48962D0C6C2}" type="pres">
      <dgm:prSet presAssocID="{2E7B5508-2A89-462C-ACA3-D6B7B8B35863}" presName="parTx" presStyleLbl="alignNode1" presStyleIdx="1" presStyleCnt="2">
        <dgm:presLayoutVars>
          <dgm:chMax val="0"/>
          <dgm:chPref val="0"/>
          <dgm:bulletEnabled val="1"/>
        </dgm:presLayoutVars>
      </dgm:prSet>
      <dgm:spPr/>
      <dgm:t>
        <a:bodyPr/>
        <a:lstStyle/>
        <a:p>
          <a:endParaRPr lang="pt-BR"/>
        </a:p>
      </dgm:t>
    </dgm:pt>
    <dgm:pt modelId="{E32488B5-5B83-4EF3-BA16-4C1FA3ACFE3E}" type="pres">
      <dgm:prSet presAssocID="{2E7B5508-2A89-462C-ACA3-D6B7B8B35863}" presName="desTx" presStyleLbl="alignAccFollowNode1" presStyleIdx="1" presStyleCnt="2">
        <dgm:presLayoutVars>
          <dgm:bulletEnabled val="1"/>
        </dgm:presLayoutVars>
      </dgm:prSet>
      <dgm:spPr/>
      <dgm:t>
        <a:bodyPr/>
        <a:lstStyle/>
        <a:p>
          <a:endParaRPr lang="pt-BR"/>
        </a:p>
      </dgm:t>
    </dgm:pt>
  </dgm:ptLst>
  <dgm:cxnLst>
    <dgm:cxn modelId="{F9ABC46D-772B-4277-B59E-5DEEA21B1D77}" type="presOf" srcId="{CB00C1E8-FEB5-4E3A-8A95-FFE92DC7371D}" destId="{E32488B5-5B83-4EF3-BA16-4C1FA3ACFE3E}" srcOrd="0" destOrd="0" presId="urn:microsoft.com/office/officeart/2005/8/layout/hList1"/>
    <dgm:cxn modelId="{EE9AE0E7-3D75-4101-93DA-E6955B984CF4}" srcId="{17B9159C-FE6B-4796-924D-E3FBD59F9B05}" destId="{B7756626-4002-49CA-BE71-6701C68A8E7B}" srcOrd="1" destOrd="0" parTransId="{3C1A7D05-C394-4213-B083-89A57AC92C1B}" sibTransId="{3CED0823-694B-482E-9498-9BFEA2F24FC9}"/>
    <dgm:cxn modelId="{57C17627-3098-4956-B426-BD114594FA07}" type="presOf" srcId="{594F633F-4A08-4D74-A764-213AFDA0F87F}" destId="{E32488B5-5B83-4EF3-BA16-4C1FA3ACFE3E}" srcOrd="0" destOrd="2" presId="urn:microsoft.com/office/officeart/2005/8/layout/hList1"/>
    <dgm:cxn modelId="{4578CA8D-2121-40F0-8AAA-742FF1A6DA33}" type="presOf" srcId="{D8824A81-E278-4539-9F27-7C59803B78A0}" destId="{358DAF75-735E-4969-9D9B-0DE6BCA4B354}" srcOrd="0" destOrd="0" presId="urn:microsoft.com/office/officeart/2005/8/layout/hList1"/>
    <dgm:cxn modelId="{013C2165-3309-41C0-BD61-AD016288747F}" type="presOf" srcId="{54D6A202-772A-44D9-A8AF-8FC7988D1B64}" destId="{E32488B5-5B83-4EF3-BA16-4C1FA3ACFE3E}" srcOrd="0" destOrd="1" presId="urn:microsoft.com/office/officeart/2005/8/layout/hList1"/>
    <dgm:cxn modelId="{0D61B707-D961-4D72-B841-2C9C8A2625BA}" srcId="{2E7B5508-2A89-462C-ACA3-D6B7B8B35863}" destId="{54D6A202-772A-44D9-A8AF-8FC7988D1B64}" srcOrd="1" destOrd="0" parTransId="{E33EF6DD-83B5-4740-8EBA-149F6B4838A1}" sibTransId="{16C90751-F3EC-4663-B7D4-29E74C017B77}"/>
    <dgm:cxn modelId="{4A2E783D-3E74-4AA2-A8EA-2C946528B945}" type="presOf" srcId="{1DC04DD9-74AC-4ED1-B624-E68E410E2420}" destId="{4EF56F9C-9323-45D0-81A8-91C9528E6BA1}" srcOrd="0" destOrd="0" presId="urn:microsoft.com/office/officeart/2005/8/layout/hList1"/>
    <dgm:cxn modelId="{5D062DE4-9994-4674-BEC8-E041BEF30D3E}" type="presOf" srcId="{17B9159C-FE6B-4796-924D-E3FBD59F9B05}" destId="{D96A1EEB-605E-47B3-B38E-68EE87DC0599}" srcOrd="0" destOrd="0" presId="urn:microsoft.com/office/officeart/2005/8/layout/hList1"/>
    <dgm:cxn modelId="{60AEEB05-B39A-4A0E-825D-C29167C19DFB}" type="presOf" srcId="{2E7B5508-2A89-462C-ACA3-D6B7B8B35863}" destId="{FD87AFDA-04AD-4F8A-BFC8-C48962D0C6C2}" srcOrd="0" destOrd="0" presId="urn:microsoft.com/office/officeart/2005/8/layout/hList1"/>
    <dgm:cxn modelId="{EE42106A-6D1F-4624-8821-95A2ECDEC7C2}" srcId="{2E7B5508-2A89-462C-ACA3-D6B7B8B35863}" destId="{594F633F-4A08-4D74-A764-213AFDA0F87F}" srcOrd="2" destOrd="0" parTransId="{E3501AA7-522F-4F6C-A5A8-231B141FF017}" sibTransId="{C7502D98-164C-4390-ABC3-0DF1633B894D}"/>
    <dgm:cxn modelId="{CFAB0514-26FF-4CDA-B4D3-02E47AC1C87A}" type="presOf" srcId="{28CDB69C-612E-44C9-8323-772AA8BAEC24}" destId="{E32488B5-5B83-4EF3-BA16-4C1FA3ACFE3E}" srcOrd="0" destOrd="3" presId="urn:microsoft.com/office/officeart/2005/8/layout/hList1"/>
    <dgm:cxn modelId="{32EFAF4F-024F-43AC-AB96-C722D183D227}" type="presOf" srcId="{B7756626-4002-49CA-BE71-6701C68A8E7B}" destId="{358DAF75-735E-4969-9D9B-0DE6BCA4B354}" srcOrd="0" destOrd="1" presId="urn:microsoft.com/office/officeart/2005/8/layout/hList1"/>
    <dgm:cxn modelId="{7E92B324-BF4B-46FA-B753-44117FDA194B}" srcId="{1DC04DD9-74AC-4ED1-B624-E68E410E2420}" destId="{17B9159C-FE6B-4796-924D-E3FBD59F9B05}" srcOrd="0" destOrd="0" parTransId="{6DA44E33-3471-4D27-A906-ACAA1FF45C02}" sibTransId="{9C4AFBEA-2FB9-407A-B52B-92D0FCF56A95}"/>
    <dgm:cxn modelId="{4DC12425-70AE-4A92-9AC4-AA1CD7A4C46E}" srcId="{1DC04DD9-74AC-4ED1-B624-E68E410E2420}" destId="{2E7B5508-2A89-462C-ACA3-D6B7B8B35863}" srcOrd="1" destOrd="0" parTransId="{FB110095-FC44-4601-86D6-CA4BECEA1149}" sibTransId="{E4AE25D2-201A-4906-8056-BA53E58C36B6}"/>
    <dgm:cxn modelId="{87967CA2-9916-4800-B14A-D909CD3EE5D0}" srcId="{17B9159C-FE6B-4796-924D-E3FBD59F9B05}" destId="{D8824A81-E278-4539-9F27-7C59803B78A0}" srcOrd="0" destOrd="0" parTransId="{D1B5002D-294F-4E4A-AF88-5FEFA8FCC4EB}" sibTransId="{A4063C23-30A6-42DA-B6F9-B7FB348FF177}"/>
    <dgm:cxn modelId="{4F77A635-BC06-407D-A34C-3C41591C6F97}" srcId="{2E7B5508-2A89-462C-ACA3-D6B7B8B35863}" destId="{CB00C1E8-FEB5-4E3A-8A95-FFE92DC7371D}" srcOrd="0" destOrd="0" parTransId="{2075E1A0-358B-42FE-886B-16807C99826D}" sibTransId="{0D733FD4-3F8E-4EB7-BF82-249284BFA8AF}"/>
    <dgm:cxn modelId="{38D87AD6-D7B0-4BD5-B709-3013D54E0B95}" srcId="{2E7B5508-2A89-462C-ACA3-D6B7B8B35863}" destId="{28CDB69C-612E-44C9-8323-772AA8BAEC24}" srcOrd="3" destOrd="0" parTransId="{5AD48E75-FFF8-440B-AAAF-8A01533D1027}" sibTransId="{0172F4EA-204F-4F70-A660-D26A6EAAA752}"/>
    <dgm:cxn modelId="{8BF4D221-305E-41AF-913E-87471D39212F}" type="presParOf" srcId="{4EF56F9C-9323-45D0-81A8-91C9528E6BA1}" destId="{C7174275-6664-4EAC-B0DF-455866811DA1}" srcOrd="0" destOrd="0" presId="urn:microsoft.com/office/officeart/2005/8/layout/hList1"/>
    <dgm:cxn modelId="{A93CA81E-1E30-4282-ABE3-D423373D8CDA}" type="presParOf" srcId="{C7174275-6664-4EAC-B0DF-455866811DA1}" destId="{D96A1EEB-605E-47B3-B38E-68EE87DC0599}" srcOrd="0" destOrd="0" presId="urn:microsoft.com/office/officeart/2005/8/layout/hList1"/>
    <dgm:cxn modelId="{029C44A4-B495-41EE-BA54-67043850A73F}" type="presParOf" srcId="{C7174275-6664-4EAC-B0DF-455866811DA1}" destId="{358DAF75-735E-4969-9D9B-0DE6BCA4B354}" srcOrd="1" destOrd="0" presId="urn:microsoft.com/office/officeart/2005/8/layout/hList1"/>
    <dgm:cxn modelId="{DB43D0C8-08D5-4148-995C-F5803ABD12F0}" type="presParOf" srcId="{4EF56F9C-9323-45D0-81A8-91C9528E6BA1}" destId="{642B39E1-35C9-430B-BE12-0F707C50CB24}" srcOrd="1" destOrd="0" presId="urn:microsoft.com/office/officeart/2005/8/layout/hList1"/>
    <dgm:cxn modelId="{DC947885-C058-475B-9E74-08DC686B3E4F}" type="presParOf" srcId="{4EF56F9C-9323-45D0-81A8-91C9528E6BA1}" destId="{D222A592-1AD5-4C21-BE11-D78763BCAB87}" srcOrd="2" destOrd="0" presId="urn:microsoft.com/office/officeart/2005/8/layout/hList1"/>
    <dgm:cxn modelId="{120A07D5-D2F5-4C5B-AC8A-A385E2AE5F24}" type="presParOf" srcId="{D222A592-1AD5-4C21-BE11-D78763BCAB87}" destId="{FD87AFDA-04AD-4F8A-BFC8-C48962D0C6C2}" srcOrd="0" destOrd="0" presId="urn:microsoft.com/office/officeart/2005/8/layout/hList1"/>
    <dgm:cxn modelId="{6D816102-7EA9-4DD5-B988-7C2AA919F00F}" type="presParOf" srcId="{D222A592-1AD5-4C21-BE11-D78763BCAB87}" destId="{E32488B5-5B83-4EF3-BA16-4C1FA3ACFE3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106E2E-CB86-42B0-9CDA-A33479AB2222}">
      <dsp:nvSpPr>
        <dsp:cNvPr id="0" name=""/>
        <dsp:cNvSpPr/>
      </dsp:nvSpPr>
      <dsp:spPr>
        <a:xfrm>
          <a:off x="6333" y="192557"/>
          <a:ext cx="7136452" cy="1876114"/>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pt-BR" sz="2000" b="1" kern="1200">
              <a:latin typeface="Verdana" pitchFamily="34" charset="0"/>
              <a:ea typeface="Verdana" pitchFamily="34" charset="0"/>
              <a:cs typeface="Verdana" pitchFamily="34" charset="0"/>
            </a:rPr>
            <a:t>A intervenção ou a supressão de vegetação nativa em APP </a:t>
          </a:r>
          <a:r>
            <a:rPr lang="pt-BR" sz="2000" b="1" i="1" kern="1200">
              <a:latin typeface="Verdana" pitchFamily="34" charset="0"/>
              <a:ea typeface="Verdana" pitchFamily="34" charset="0"/>
              <a:cs typeface="Verdana" pitchFamily="34" charset="0"/>
            </a:rPr>
            <a:t>somente</a:t>
          </a:r>
          <a:r>
            <a:rPr lang="pt-BR" sz="2000" b="1" kern="1200">
              <a:latin typeface="Verdana" pitchFamily="34" charset="0"/>
              <a:ea typeface="Verdana" pitchFamily="34" charset="0"/>
              <a:cs typeface="Verdana" pitchFamily="34" charset="0"/>
            </a:rPr>
            <a:t> ocorrerá nas hipóteses previstas no Código Florestal de:</a:t>
          </a:r>
          <a:endParaRPr lang="pt-BR" sz="2000" kern="1200">
            <a:latin typeface="Verdana" pitchFamily="34" charset="0"/>
            <a:ea typeface="Verdana" pitchFamily="34" charset="0"/>
            <a:cs typeface="Verdana" pitchFamily="34" charset="0"/>
          </a:endParaRPr>
        </a:p>
      </dsp:txBody>
      <dsp:txXfrm>
        <a:off x="61283" y="247507"/>
        <a:ext cx="7026552" cy="1766214"/>
      </dsp:txXfrm>
    </dsp:sp>
    <dsp:sp modelId="{1C8D9ED4-8EC3-426B-A16B-F6A1CF3C1F6A}">
      <dsp:nvSpPr>
        <dsp:cNvPr id="0" name=""/>
        <dsp:cNvSpPr/>
      </dsp:nvSpPr>
      <dsp:spPr>
        <a:xfrm>
          <a:off x="719978" y="2068671"/>
          <a:ext cx="713645" cy="736991"/>
        </a:xfrm>
        <a:custGeom>
          <a:avLst/>
          <a:gdLst/>
          <a:ahLst/>
          <a:cxnLst/>
          <a:rect l="0" t="0" r="0" b="0"/>
          <a:pathLst>
            <a:path>
              <a:moveTo>
                <a:pt x="0" y="0"/>
              </a:moveTo>
              <a:lnTo>
                <a:pt x="0" y="736991"/>
              </a:lnTo>
              <a:lnTo>
                <a:pt x="713645" y="73699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07F2C7-CA70-4E3B-9CBA-10D1068A2335}">
      <dsp:nvSpPr>
        <dsp:cNvPr id="0" name=""/>
        <dsp:cNvSpPr/>
      </dsp:nvSpPr>
      <dsp:spPr>
        <a:xfrm>
          <a:off x="1433624" y="2314335"/>
          <a:ext cx="3533878" cy="9826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38100" rIns="57150" bIns="38100" numCol="1" spcCol="1270" anchor="ctr" anchorCtr="0">
          <a:noAutofit/>
        </a:bodyPr>
        <a:lstStyle/>
        <a:p>
          <a:pPr lvl="0" algn="ctr" defTabSz="1333500">
            <a:lnSpc>
              <a:spcPct val="90000"/>
            </a:lnSpc>
            <a:spcBef>
              <a:spcPct val="0"/>
            </a:spcBef>
            <a:spcAft>
              <a:spcPct val="35000"/>
            </a:spcAft>
          </a:pPr>
          <a:r>
            <a:rPr lang="pt-BR" sz="3000" b="1" kern="1200"/>
            <a:t>Utilidade pública</a:t>
          </a:r>
          <a:endParaRPr lang="pt-BR" sz="3000" kern="1200"/>
        </a:p>
      </dsp:txBody>
      <dsp:txXfrm>
        <a:off x="1462405" y="2343116"/>
        <a:ext cx="3476316" cy="925092"/>
      </dsp:txXfrm>
    </dsp:sp>
    <dsp:sp modelId="{67FA1EB2-7A46-471C-A423-7AEDDA76C2F2}">
      <dsp:nvSpPr>
        <dsp:cNvPr id="0" name=""/>
        <dsp:cNvSpPr/>
      </dsp:nvSpPr>
      <dsp:spPr>
        <a:xfrm>
          <a:off x="719978" y="2068671"/>
          <a:ext cx="713645" cy="1965309"/>
        </a:xfrm>
        <a:custGeom>
          <a:avLst/>
          <a:gdLst/>
          <a:ahLst/>
          <a:cxnLst/>
          <a:rect l="0" t="0" r="0" b="0"/>
          <a:pathLst>
            <a:path>
              <a:moveTo>
                <a:pt x="0" y="0"/>
              </a:moveTo>
              <a:lnTo>
                <a:pt x="0" y="1965309"/>
              </a:lnTo>
              <a:lnTo>
                <a:pt x="713645" y="196530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FCB0FC-B913-4543-B457-1818E6701550}">
      <dsp:nvSpPr>
        <dsp:cNvPr id="0" name=""/>
        <dsp:cNvSpPr/>
      </dsp:nvSpPr>
      <dsp:spPr>
        <a:xfrm>
          <a:off x="1433624" y="3542654"/>
          <a:ext cx="3485579" cy="9826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38100" rIns="57150" bIns="38100" numCol="1" spcCol="1270" anchor="ctr" anchorCtr="0">
          <a:noAutofit/>
        </a:bodyPr>
        <a:lstStyle/>
        <a:p>
          <a:pPr lvl="0" algn="ctr" defTabSz="1333500">
            <a:lnSpc>
              <a:spcPct val="90000"/>
            </a:lnSpc>
            <a:spcBef>
              <a:spcPct val="0"/>
            </a:spcBef>
            <a:spcAft>
              <a:spcPct val="35000"/>
            </a:spcAft>
          </a:pPr>
          <a:r>
            <a:rPr lang="pt-BR" sz="3000" b="1" kern="1200"/>
            <a:t>Interesse social </a:t>
          </a:r>
          <a:endParaRPr lang="pt-BR" sz="3000" kern="1200"/>
        </a:p>
      </dsp:txBody>
      <dsp:txXfrm>
        <a:off x="1462405" y="3571435"/>
        <a:ext cx="3428017" cy="925092"/>
      </dsp:txXfrm>
    </dsp:sp>
    <dsp:sp modelId="{0242AF09-DD8D-4391-97FD-2D8CD447B485}">
      <dsp:nvSpPr>
        <dsp:cNvPr id="0" name=""/>
        <dsp:cNvSpPr/>
      </dsp:nvSpPr>
      <dsp:spPr>
        <a:xfrm>
          <a:off x="719978" y="2068671"/>
          <a:ext cx="713645" cy="3193628"/>
        </a:xfrm>
        <a:custGeom>
          <a:avLst/>
          <a:gdLst/>
          <a:ahLst/>
          <a:cxnLst/>
          <a:rect l="0" t="0" r="0" b="0"/>
          <a:pathLst>
            <a:path>
              <a:moveTo>
                <a:pt x="0" y="0"/>
              </a:moveTo>
              <a:lnTo>
                <a:pt x="0" y="3193628"/>
              </a:lnTo>
              <a:lnTo>
                <a:pt x="713645" y="319362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D50234-70B4-4538-BFC7-B69574CFC3A4}">
      <dsp:nvSpPr>
        <dsp:cNvPr id="0" name=""/>
        <dsp:cNvSpPr/>
      </dsp:nvSpPr>
      <dsp:spPr>
        <a:xfrm>
          <a:off x="1433624" y="4770972"/>
          <a:ext cx="3538013" cy="9826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38100" rIns="57150" bIns="38100" numCol="1" spcCol="1270" anchor="ctr" anchorCtr="0">
          <a:noAutofit/>
        </a:bodyPr>
        <a:lstStyle/>
        <a:p>
          <a:pPr lvl="0" algn="ctr" defTabSz="1333500">
            <a:lnSpc>
              <a:spcPct val="90000"/>
            </a:lnSpc>
            <a:spcBef>
              <a:spcPct val="0"/>
            </a:spcBef>
            <a:spcAft>
              <a:spcPct val="35000"/>
            </a:spcAft>
          </a:pPr>
          <a:r>
            <a:rPr lang="pt-BR" sz="3000" b="1" kern="1200"/>
            <a:t>Baixo impacto ambiental </a:t>
          </a:r>
          <a:endParaRPr lang="pt-BR" sz="3000" kern="1200"/>
        </a:p>
      </dsp:txBody>
      <dsp:txXfrm>
        <a:off x="1462405" y="4799753"/>
        <a:ext cx="3480451" cy="9250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6A1EEB-605E-47B3-B38E-68EE87DC0599}">
      <dsp:nvSpPr>
        <dsp:cNvPr id="0" name=""/>
        <dsp:cNvSpPr/>
      </dsp:nvSpPr>
      <dsp:spPr>
        <a:xfrm>
          <a:off x="40" y="227901"/>
          <a:ext cx="3854781" cy="13051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lvl="0" algn="ctr" defTabSz="1600200">
            <a:lnSpc>
              <a:spcPct val="90000"/>
            </a:lnSpc>
            <a:spcBef>
              <a:spcPct val="0"/>
            </a:spcBef>
            <a:spcAft>
              <a:spcPct val="35000"/>
            </a:spcAft>
          </a:pPr>
          <a:r>
            <a:rPr lang="pt-BR" sz="3600" kern="1200" dirty="0" smtClean="0"/>
            <a:t>Responsabilidade Civil OBJETIVA</a:t>
          </a:r>
          <a:endParaRPr lang="pt-BR" sz="3600" kern="1200" dirty="0"/>
        </a:p>
      </dsp:txBody>
      <dsp:txXfrm>
        <a:off x="40" y="227901"/>
        <a:ext cx="3854781" cy="1305141"/>
      </dsp:txXfrm>
    </dsp:sp>
    <dsp:sp modelId="{358DAF75-735E-4969-9D9B-0DE6BCA4B354}">
      <dsp:nvSpPr>
        <dsp:cNvPr id="0" name=""/>
        <dsp:cNvSpPr/>
      </dsp:nvSpPr>
      <dsp:spPr>
        <a:xfrm>
          <a:off x="40" y="1533042"/>
          <a:ext cx="3854781" cy="27669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2024" tIns="192024" rIns="256032" bIns="288036" numCol="1" spcCol="1270" anchor="t" anchorCtr="0">
          <a:noAutofit/>
        </a:bodyPr>
        <a:lstStyle/>
        <a:p>
          <a:pPr marL="285750" lvl="1" indent="-285750" algn="l" defTabSz="1600200">
            <a:lnSpc>
              <a:spcPct val="90000"/>
            </a:lnSpc>
            <a:spcBef>
              <a:spcPct val="0"/>
            </a:spcBef>
            <a:spcAft>
              <a:spcPct val="15000"/>
            </a:spcAft>
            <a:buChar char="••"/>
          </a:pPr>
          <a:r>
            <a:rPr lang="pt-BR" sz="3600" kern="1200" dirty="0" smtClean="0"/>
            <a:t>Dano</a:t>
          </a:r>
          <a:endParaRPr lang="pt-BR" sz="3600" kern="1200" dirty="0"/>
        </a:p>
        <a:p>
          <a:pPr marL="285750" lvl="1" indent="-285750" algn="l" defTabSz="1600200">
            <a:lnSpc>
              <a:spcPct val="90000"/>
            </a:lnSpc>
            <a:spcBef>
              <a:spcPct val="0"/>
            </a:spcBef>
            <a:spcAft>
              <a:spcPct val="15000"/>
            </a:spcAft>
            <a:buChar char="••"/>
          </a:pPr>
          <a:r>
            <a:rPr lang="pt-BR" sz="3600" kern="1200" dirty="0" smtClean="0"/>
            <a:t>Nexo Causal</a:t>
          </a:r>
          <a:endParaRPr lang="pt-BR" sz="3600" kern="1200" dirty="0"/>
        </a:p>
      </dsp:txBody>
      <dsp:txXfrm>
        <a:off x="40" y="1533042"/>
        <a:ext cx="3854781" cy="2766960"/>
      </dsp:txXfrm>
    </dsp:sp>
    <dsp:sp modelId="{FD87AFDA-04AD-4F8A-BFC8-C48962D0C6C2}">
      <dsp:nvSpPr>
        <dsp:cNvPr id="0" name=""/>
        <dsp:cNvSpPr/>
      </dsp:nvSpPr>
      <dsp:spPr>
        <a:xfrm>
          <a:off x="4394491" y="227901"/>
          <a:ext cx="3854781" cy="13051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lvl="0" algn="ctr" defTabSz="1600200">
            <a:lnSpc>
              <a:spcPct val="90000"/>
            </a:lnSpc>
            <a:spcBef>
              <a:spcPct val="0"/>
            </a:spcBef>
            <a:spcAft>
              <a:spcPct val="35000"/>
            </a:spcAft>
          </a:pPr>
          <a:r>
            <a:rPr lang="pt-BR" sz="3600" kern="1200" dirty="0" smtClean="0"/>
            <a:t>Responsabilidade Civil Subjetiva</a:t>
          </a:r>
          <a:endParaRPr lang="pt-BR" sz="3600" kern="1200" dirty="0"/>
        </a:p>
      </dsp:txBody>
      <dsp:txXfrm>
        <a:off x="4394491" y="227901"/>
        <a:ext cx="3854781" cy="1305141"/>
      </dsp:txXfrm>
    </dsp:sp>
    <dsp:sp modelId="{E32488B5-5B83-4EF3-BA16-4C1FA3ACFE3E}">
      <dsp:nvSpPr>
        <dsp:cNvPr id="0" name=""/>
        <dsp:cNvSpPr/>
      </dsp:nvSpPr>
      <dsp:spPr>
        <a:xfrm>
          <a:off x="4394491" y="1533042"/>
          <a:ext cx="3854781" cy="27669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2024" tIns="192024" rIns="256032" bIns="288036" numCol="1" spcCol="1270" anchor="t" anchorCtr="0">
          <a:noAutofit/>
        </a:bodyPr>
        <a:lstStyle/>
        <a:p>
          <a:pPr marL="285750" lvl="1" indent="-285750" algn="l" defTabSz="1600200">
            <a:lnSpc>
              <a:spcPct val="90000"/>
            </a:lnSpc>
            <a:spcBef>
              <a:spcPct val="0"/>
            </a:spcBef>
            <a:spcAft>
              <a:spcPct val="15000"/>
            </a:spcAft>
            <a:buChar char="••"/>
          </a:pPr>
          <a:r>
            <a:rPr lang="pt-BR" sz="3600" kern="1200" dirty="0" smtClean="0"/>
            <a:t>Dano</a:t>
          </a:r>
          <a:endParaRPr lang="pt-BR" sz="3600" kern="1200" dirty="0"/>
        </a:p>
        <a:p>
          <a:pPr marL="285750" lvl="1" indent="-285750" algn="l" defTabSz="1600200">
            <a:lnSpc>
              <a:spcPct val="90000"/>
            </a:lnSpc>
            <a:spcBef>
              <a:spcPct val="0"/>
            </a:spcBef>
            <a:spcAft>
              <a:spcPct val="15000"/>
            </a:spcAft>
            <a:buChar char="••"/>
          </a:pPr>
          <a:r>
            <a:rPr lang="pt-BR" sz="3600" kern="1200" dirty="0" smtClean="0"/>
            <a:t>Nexo Causal</a:t>
          </a:r>
          <a:endParaRPr lang="pt-BR" sz="3600" kern="1200" dirty="0"/>
        </a:p>
        <a:p>
          <a:pPr marL="285750" lvl="1" indent="-285750" algn="l" defTabSz="1600200">
            <a:lnSpc>
              <a:spcPct val="90000"/>
            </a:lnSpc>
            <a:spcBef>
              <a:spcPct val="0"/>
            </a:spcBef>
            <a:spcAft>
              <a:spcPct val="15000"/>
            </a:spcAft>
            <a:buChar char="••"/>
          </a:pPr>
          <a:r>
            <a:rPr lang="pt-BR" sz="3600" kern="1200" dirty="0" smtClean="0"/>
            <a:t>Culpa</a:t>
          </a:r>
          <a:endParaRPr lang="pt-BR" sz="3600" kern="1200" dirty="0"/>
        </a:p>
        <a:p>
          <a:pPr marL="285750" lvl="1" indent="-285750" algn="l" defTabSz="1600200">
            <a:lnSpc>
              <a:spcPct val="90000"/>
            </a:lnSpc>
            <a:spcBef>
              <a:spcPct val="0"/>
            </a:spcBef>
            <a:spcAft>
              <a:spcPct val="15000"/>
            </a:spcAft>
            <a:buChar char="••"/>
          </a:pPr>
          <a:endParaRPr lang="pt-BR" sz="3600" kern="1200" dirty="0"/>
        </a:p>
      </dsp:txBody>
      <dsp:txXfrm>
        <a:off x="4394491" y="1533042"/>
        <a:ext cx="3854781" cy="276696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A4C174-2514-064C-9A67-35046600DF4F}" type="datetimeFigureOut">
              <a:rPr lang="pt-BR" smtClean="0"/>
              <a:t>07/08/2018</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862D77-5119-6946-883B-63D252DD5528}" type="slidenum">
              <a:rPr lang="pt-BR" smtClean="0"/>
              <a:t>‹nº›</a:t>
            </a:fld>
            <a:endParaRPr lang="pt-BR"/>
          </a:p>
        </p:txBody>
      </p:sp>
    </p:spTree>
    <p:extLst>
      <p:ext uri="{BB962C8B-B14F-4D97-AF65-F5344CB8AC3E}">
        <p14:creationId xmlns:p14="http://schemas.microsoft.com/office/powerpoint/2010/main" val="625022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estilo do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4BE0A33C-EA07-B547-9654-A15FBF9BFB9B}" type="datetimeFigureOut">
              <a:rPr lang="pt-BR" smtClean="0"/>
              <a:t>07/08/2018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BE12D2D-DAE2-3049-89EF-6F3F65001C82}" type="slidenum">
              <a:rPr lang="pt-BR" smtClean="0"/>
              <a:t>‹nº›</a:t>
            </a:fld>
            <a:endParaRPr lang="pt-BR"/>
          </a:p>
        </p:txBody>
      </p:sp>
    </p:spTree>
    <p:extLst>
      <p:ext uri="{BB962C8B-B14F-4D97-AF65-F5344CB8AC3E}">
        <p14:creationId xmlns:p14="http://schemas.microsoft.com/office/powerpoint/2010/main" val="1908898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4BE0A33C-EA07-B547-9654-A15FBF9BFB9B}" type="datetimeFigureOut">
              <a:rPr lang="pt-BR" smtClean="0"/>
              <a:t>07/08/2018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BE12D2D-DAE2-3049-89EF-6F3F65001C82}" type="slidenum">
              <a:rPr lang="pt-BR" smtClean="0"/>
              <a:t>‹nº›</a:t>
            </a:fld>
            <a:endParaRPr lang="pt-BR"/>
          </a:p>
        </p:txBody>
      </p:sp>
    </p:spTree>
    <p:extLst>
      <p:ext uri="{BB962C8B-B14F-4D97-AF65-F5344CB8AC3E}">
        <p14:creationId xmlns:p14="http://schemas.microsoft.com/office/powerpoint/2010/main" val="1659397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estilo do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4BE0A33C-EA07-B547-9654-A15FBF9BFB9B}" type="datetimeFigureOut">
              <a:rPr lang="pt-BR" smtClean="0"/>
              <a:t>07/08/2018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BE12D2D-DAE2-3049-89EF-6F3F65001C82}" type="slidenum">
              <a:rPr lang="pt-BR" smtClean="0"/>
              <a:t>‹nº›</a:t>
            </a:fld>
            <a:endParaRPr lang="pt-BR"/>
          </a:p>
        </p:txBody>
      </p:sp>
    </p:spTree>
    <p:extLst>
      <p:ext uri="{BB962C8B-B14F-4D97-AF65-F5344CB8AC3E}">
        <p14:creationId xmlns:p14="http://schemas.microsoft.com/office/powerpoint/2010/main" val="117927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ítulo e conteúdo">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56409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ítulo e conteúdo">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2840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ítulo e conteúdo">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63797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6_Título e conteú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31270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8_Título e conteúdo">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78758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9_Título e conteúdo">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5925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3_Título e conteúdo">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59984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5_Título e conteú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3400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estilo do título mestre</a:t>
            </a:r>
          </a:p>
        </p:txBody>
      </p:sp>
      <p:sp>
        <p:nvSpPr>
          <p:cNvPr id="3" name="Espaço Reservado para Conteúdo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4BE0A33C-EA07-B547-9654-A15FBF9BFB9B}" type="datetimeFigureOut">
              <a:rPr lang="pt-BR" smtClean="0"/>
              <a:t>07/08/2018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BE12D2D-DAE2-3049-89EF-6F3F65001C82}" type="slidenum">
              <a:rPr lang="pt-BR" smtClean="0"/>
              <a:t>‹nº›</a:t>
            </a:fld>
            <a:endParaRPr lang="pt-BR"/>
          </a:p>
        </p:txBody>
      </p:sp>
    </p:spTree>
    <p:extLst>
      <p:ext uri="{BB962C8B-B14F-4D97-AF65-F5344CB8AC3E}">
        <p14:creationId xmlns:p14="http://schemas.microsoft.com/office/powerpoint/2010/main" val="15095574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7_Título e conteúdo">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84589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3_Título e conteúd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27841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5_Título e conteú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36097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6_Título e conteúdo">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69040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8_Título e conteúdo">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31756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9_Título e conteúdo">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09718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30_Título e conteúdo">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53053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35_Título e conteúdo">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18301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36_Título e conteú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99058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27_Título e conteúdo">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802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estilo do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p:cNvSpPr>
            <a:spLocks noGrp="1"/>
          </p:cNvSpPr>
          <p:nvPr>
            <p:ph type="dt" sz="half" idx="10"/>
          </p:nvPr>
        </p:nvSpPr>
        <p:spPr/>
        <p:txBody>
          <a:bodyPr/>
          <a:lstStyle/>
          <a:p>
            <a:fld id="{4BE0A33C-EA07-B547-9654-A15FBF9BFB9B}" type="datetimeFigureOut">
              <a:rPr lang="pt-BR" smtClean="0"/>
              <a:t>07/08/2018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BE12D2D-DAE2-3049-89EF-6F3F65001C82}" type="slidenum">
              <a:rPr lang="pt-BR" smtClean="0"/>
              <a:t>‹nº›</a:t>
            </a:fld>
            <a:endParaRPr lang="pt-BR"/>
          </a:p>
        </p:txBody>
      </p:sp>
    </p:spTree>
    <p:extLst>
      <p:ext uri="{BB962C8B-B14F-4D97-AF65-F5344CB8AC3E}">
        <p14:creationId xmlns:p14="http://schemas.microsoft.com/office/powerpoint/2010/main" val="7596346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55_Título e conteúdo">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96004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4_Título e conteú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8945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estilo do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4BE0A33C-EA07-B547-9654-A15FBF9BFB9B}" type="datetimeFigureOut">
              <a:rPr lang="pt-BR" smtClean="0"/>
              <a:t>07/08/2018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BE12D2D-DAE2-3049-89EF-6F3F65001C82}" type="slidenum">
              <a:rPr lang="pt-BR" smtClean="0"/>
              <a:t>‹nº›</a:t>
            </a:fld>
            <a:endParaRPr lang="pt-BR"/>
          </a:p>
        </p:txBody>
      </p:sp>
    </p:spTree>
    <p:extLst>
      <p:ext uri="{BB962C8B-B14F-4D97-AF65-F5344CB8AC3E}">
        <p14:creationId xmlns:p14="http://schemas.microsoft.com/office/powerpoint/2010/main" val="388995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estilo do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4BE0A33C-EA07-B547-9654-A15FBF9BFB9B}" type="datetimeFigureOut">
              <a:rPr lang="pt-BR" smtClean="0"/>
              <a:t>07/08/2018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BBE12D2D-DAE2-3049-89EF-6F3F65001C82}" type="slidenum">
              <a:rPr lang="pt-BR" smtClean="0"/>
              <a:t>‹nº›</a:t>
            </a:fld>
            <a:endParaRPr lang="pt-BR"/>
          </a:p>
        </p:txBody>
      </p:sp>
    </p:spTree>
    <p:extLst>
      <p:ext uri="{BB962C8B-B14F-4D97-AF65-F5344CB8AC3E}">
        <p14:creationId xmlns:p14="http://schemas.microsoft.com/office/powerpoint/2010/main" val="905735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estilo do título mestre</a:t>
            </a:r>
          </a:p>
        </p:txBody>
      </p:sp>
      <p:sp>
        <p:nvSpPr>
          <p:cNvPr id="3" name="Espaço Reservado para Data 2"/>
          <p:cNvSpPr>
            <a:spLocks noGrp="1"/>
          </p:cNvSpPr>
          <p:nvPr>
            <p:ph type="dt" sz="half" idx="10"/>
          </p:nvPr>
        </p:nvSpPr>
        <p:spPr/>
        <p:txBody>
          <a:bodyPr/>
          <a:lstStyle/>
          <a:p>
            <a:fld id="{4BE0A33C-EA07-B547-9654-A15FBF9BFB9B}" type="datetimeFigureOut">
              <a:rPr lang="pt-BR" smtClean="0"/>
              <a:t>07/08/2018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BBE12D2D-DAE2-3049-89EF-6F3F65001C82}" type="slidenum">
              <a:rPr lang="pt-BR" smtClean="0"/>
              <a:t>‹nº›</a:t>
            </a:fld>
            <a:endParaRPr lang="pt-BR"/>
          </a:p>
        </p:txBody>
      </p:sp>
    </p:spTree>
    <p:extLst>
      <p:ext uri="{BB962C8B-B14F-4D97-AF65-F5344CB8AC3E}">
        <p14:creationId xmlns:p14="http://schemas.microsoft.com/office/powerpoint/2010/main" val="1328155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BE0A33C-EA07-B547-9654-A15FBF9BFB9B}" type="datetimeFigureOut">
              <a:rPr lang="pt-BR" smtClean="0"/>
              <a:t>07/08/2018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BBE12D2D-DAE2-3049-89EF-6F3F65001C82}" type="slidenum">
              <a:rPr lang="pt-BR" smtClean="0"/>
              <a:t>‹nº›</a:t>
            </a:fld>
            <a:endParaRPr lang="pt-BR"/>
          </a:p>
        </p:txBody>
      </p:sp>
    </p:spTree>
    <p:extLst>
      <p:ext uri="{BB962C8B-B14F-4D97-AF65-F5344CB8AC3E}">
        <p14:creationId xmlns:p14="http://schemas.microsoft.com/office/powerpoint/2010/main" val="1372394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estilo do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p:cNvSpPr>
            <a:spLocks noGrp="1"/>
          </p:cNvSpPr>
          <p:nvPr>
            <p:ph type="dt" sz="half" idx="10"/>
          </p:nvPr>
        </p:nvSpPr>
        <p:spPr/>
        <p:txBody>
          <a:bodyPr/>
          <a:lstStyle/>
          <a:p>
            <a:fld id="{4BE0A33C-EA07-B547-9654-A15FBF9BFB9B}" type="datetimeFigureOut">
              <a:rPr lang="pt-BR" smtClean="0"/>
              <a:t>07/08/2018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BE12D2D-DAE2-3049-89EF-6F3F65001C82}" type="slidenum">
              <a:rPr lang="pt-BR" smtClean="0"/>
              <a:t>‹nº›</a:t>
            </a:fld>
            <a:endParaRPr lang="pt-BR"/>
          </a:p>
        </p:txBody>
      </p:sp>
    </p:spTree>
    <p:extLst>
      <p:ext uri="{BB962C8B-B14F-4D97-AF65-F5344CB8AC3E}">
        <p14:creationId xmlns:p14="http://schemas.microsoft.com/office/powerpoint/2010/main" val="1859757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estilo do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p:cNvSpPr>
            <a:spLocks noGrp="1"/>
          </p:cNvSpPr>
          <p:nvPr>
            <p:ph type="dt" sz="half" idx="10"/>
          </p:nvPr>
        </p:nvSpPr>
        <p:spPr/>
        <p:txBody>
          <a:bodyPr/>
          <a:lstStyle/>
          <a:p>
            <a:fld id="{4BE0A33C-EA07-B547-9654-A15FBF9BFB9B}" type="datetimeFigureOut">
              <a:rPr lang="pt-BR" smtClean="0"/>
              <a:t>07/08/2018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BE12D2D-DAE2-3049-89EF-6F3F65001C82}" type="slidenum">
              <a:rPr lang="pt-BR" smtClean="0"/>
              <a:t>‹nº›</a:t>
            </a:fld>
            <a:endParaRPr lang="pt-BR"/>
          </a:p>
        </p:txBody>
      </p:sp>
    </p:spTree>
    <p:extLst>
      <p:ext uri="{BB962C8B-B14F-4D97-AF65-F5344CB8AC3E}">
        <p14:creationId xmlns:p14="http://schemas.microsoft.com/office/powerpoint/2010/main" val="318509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file://localhost/Users/estrategiaconcursos/Desktop/Slides%20/Cursos%20Intensivos%20/corpo.png"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3" r:link="rId34">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estilo do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E0A33C-EA07-B547-9654-A15FBF9BFB9B}" type="datetimeFigureOut">
              <a:rPr lang="pt-BR" smtClean="0"/>
              <a:t>07/08/2018</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E12D2D-DAE2-3049-89EF-6F3F65001C82}" type="slidenum">
              <a:rPr lang="pt-BR" smtClean="0"/>
              <a:t>‹nº›</a:t>
            </a:fld>
            <a:endParaRPr lang="pt-BR"/>
          </a:p>
        </p:txBody>
      </p:sp>
    </p:spTree>
    <p:extLst>
      <p:ext uri="{BB962C8B-B14F-4D97-AF65-F5344CB8AC3E}">
        <p14:creationId xmlns:p14="http://schemas.microsoft.com/office/powerpoint/2010/main" val="1957087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5" r:id="rId15"/>
    <p:sldLayoutId id="2147483667" r:id="rId16"/>
    <p:sldLayoutId id="2147483668" r:id="rId17"/>
    <p:sldLayoutId id="2147483672" r:id="rId18"/>
    <p:sldLayoutId id="2147483674" r:id="rId19"/>
    <p:sldLayoutId id="2147483676" r:id="rId20"/>
    <p:sldLayoutId id="2147483682" r:id="rId21"/>
    <p:sldLayoutId id="2147483684" r:id="rId22"/>
    <p:sldLayoutId id="2147483685" r:id="rId23"/>
    <p:sldLayoutId id="2147483687" r:id="rId24"/>
    <p:sldLayoutId id="2147483688" r:id="rId25"/>
    <p:sldLayoutId id="2147483689" r:id="rId26"/>
    <p:sldLayoutId id="2147483694" r:id="rId27"/>
    <p:sldLayoutId id="2147483695" r:id="rId28"/>
    <p:sldLayoutId id="2147483696" r:id="rId29"/>
    <p:sldLayoutId id="2147483697" r:id="rId30"/>
    <p:sldLayoutId id="2147483698" r:id="rId3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file://localhost/Users/estrategiaconcursos/Desktop/Slides%20/imgCapa%20do%20slide.jpg"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0.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r:link="rId3">
            <a:lum/>
          </a:blip>
          <a:srcRect/>
          <a:stretch>
            <a:fillRect/>
          </a:stretch>
        </a:blipFill>
        <a:effectLst/>
      </p:bgPr>
    </p:bg>
    <p:spTree>
      <p:nvGrpSpPr>
        <p:cNvPr id="1" name=""/>
        <p:cNvGrpSpPr/>
        <p:nvPr/>
      </p:nvGrpSpPr>
      <p:grpSpPr>
        <a:xfrm>
          <a:off x="0" y="0"/>
          <a:ext cx="0" cy="0"/>
          <a:chOff x="0" y="0"/>
          <a:chExt cx="0" cy="0"/>
        </a:xfrm>
      </p:grpSpPr>
      <p:sp>
        <p:nvSpPr>
          <p:cNvPr id="3" name="CaixaDeTexto 2"/>
          <p:cNvSpPr txBox="1"/>
          <p:nvPr/>
        </p:nvSpPr>
        <p:spPr>
          <a:xfrm>
            <a:off x="767211" y="5691806"/>
            <a:ext cx="10394066" cy="861774"/>
          </a:xfrm>
          <a:prstGeom prst="rect">
            <a:avLst/>
          </a:prstGeom>
          <a:noFill/>
        </p:spPr>
        <p:txBody>
          <a:bodyPr wrap="square" rtlCol="0">
            <a:spAutoFit/>
          </a:bodyPr>
          <a:lstStyle/>
          <a:p>
            <a:pPr algn="ctr"/>
            <a:r>
              <a:rPr lang="pt-BR" sz="5000" dirty="0" smtClean="0">
                <a:solidFill>
                  <a:schemeClr val="bg1"/>
                </a:solidFill>
                <a:latin typeface="Arial Rounded MT Bold" charset="0"/>
                <a:ea typeface="Arial Rounded MT Bold" charset="0"/>
                <a:cs typeface="Arial Rounded MT Bold" charset="0"/>
              </a:rPr>
              <a:t>Direito </a:t>
            </a:r>
            <a:r>
              <a:rPr lang="pt-BR" sz="5000" dirty="0" smtClean="0">
                <a:solidFill>
                  <a:schemeClr val="bg1"/>
                </a:solidFill>
                <a:latin typeface="Arial Rounded MT Bold" charset="0"/>
                <a:ea typeface="Arial Rounded MT Bold" charset="0"/>
                <a:cs typeface="Arial Rounded MT Bold" charset="0"/>
              </a:rPr>
              <a:t>Ambiental – MP SP </a:t>
            </a:r>
            <a:endParaRPr lang="pt-BR" sz="5000" dirty="0">
              <a:solidFill>
                <a:schemeClr val="bg1"/>
              </a:solidFill>
              <a:latin typeface="Arial Rounded MT Bold" charset="0"/>
              <a:ea typeface="Arial Rounded MT Bold" charset="0"/>
              <a:cs typeface="Arial Rounded MT Bold" charset="0"/>
            </a:endParaRPr>
          </a:p>
        </p:txBody>
      </p:sp>
      <p:sp>
        <p:nvSpPr>
          <p:cNvPr id="4" name="CaixaDeTexto 3"/>
          <p:cNvSpPr txBox="1"/>
          <p:nvPr/>
        </p:nvSpPr>
        <p:spPr>
          <a:xfrm>
            <a:off x="7576608" y="6351340"/>
            <a:ext cx="3347840" cy="461665"/>
          </a:xfrm>
          <a:prstGeom prst="rect">
            <a:avLst/>
          </a:prstGeom>
          <a:noFill/>
        </p:spPr>
        <p:txBody>
          <a:bodyPr wrap="none" rtlCol="0">
            <a:spAutoFit/>
          </a:bodyPr>
          <a:lstStyle/>
          <a:p>
            <a:r>
              <a:rPr lang="pt-BR" sz="2400" dirty="0">
                <a:solidFill>
                  <a:schemeClr val="bg1"/>
                </a:solidFill>
                <a:latin typeface="Arial Rounded MT Bold" charset="0"/>
                <a:ea typeface="Arial Rounded MT Bold" charset="0"/>
                <a:cs typeface="Arial Rounded MT Bold" charset="0"/>
              </a:rPr>
              <a:t>Prof. Rosenval Júnior</a:t>
            </a:r>
          </a:p>
        </p:txBody>
      </p:sp>
    </p:spTree>
    <p:extLst>
      <p:ext uri="{BB962C8B-B14F-4D97-AF65-F5344CB8AC3E}">
        <p14:creationId xmlns:p14="http://schemas.microsoft.com/office/powerpoint/2010/main" val="207263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2123658"/>
          </a:xfrm>
          <a:prstGeom prst="rect">
            <a:avLst/>
          </a:prstGeom>
          <a:noFill/>
        </p:spPr>
        <p:txBody>
          <a:bodyPr wrap="square" rtlCol="0">
            <a:spAutoFit/>
          </a:bodyPr>
          <a:lstStyle/>
          <a:p>
            <a:pPr lvl="0" algn="just"/>
            <a:r>
              <a:rPr lang="pt-BR" sz="2400" b="1" dirty="0" smtClean="0"/>
              <a:t>VUNESP </a:t>
            </a:r>
            <a:r>
              <a:rPr lang="pt-BR" sz="2400" b="1" dirty="0"/>
              <a:t>- Procurador Jurídico - Câmara de Campo Limpo Paulista – SP - 2018 </a:t>
            </a:r>
          </a:p>
          <a:p>
            <a:pPr algn="just"/>
            <a:r>
              <a:rPr lang="pt-BR" sz="2400" b="1" dirty="0" smtClean="0"/>
              <a:t>Os </a:t>
            </a:r>
            <a:r>
              <a:rPr lang="pt-BR" sz="2400" b="1" dirty="0"/>
              <a:t>empreendimentos de abastecimento público de água e tratamento de esgoto estão sujeitos à constituição de Reserva Legal. </a:t>
            </a:r>
            <a:endParaRPr lang="pt-BR" sz="2400" b="1" dirty="0" smtClean="0"/>
          </a:p>
          <a:p>
            <a:pPr algn="just"/>
            <a:endParaRPr lang="pt-BR" sz="2400" b="1" dirty="0"/>
          </a:p>
          <a:p>
            <a:pPr algn="just">
              <a:lnSpc>
                <a:spcPct val="150000"/>
              </a:lnSpc>
            </a:pPr>
            <a:endParaRPr lang="pt-BR" sz="2400" b="1" dirty="0"/>
          </a:p>
        </p:txBody>
      </p:sp>
    </p:spTree>
    <p:extLst>
      <p:ext uri="{BB962C8B-B14F-4D97-AF65-F5344CB8AC3E}">
        <p14:creationId xmlns:p14="http://schemas.microsoft.com/office/powerpoint/2010/main" val="3910656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2123658"/>
          </a:xfrm>
          <a:prstGeom prst="rect">
            <a:avLst/>
          </a:prstGeom>
          <a:noFill/>
        </p:spPr>
        <p:txBody>
          <a:bodyPr wrap="square" rtlCol="0">
            <a:spAutoFit/>
          </a:bodyPr>
          <a:lstStyle/>
          <a:p>
            <a:pPr lvl="0" algn="just"/>
            <a:r>
              <a:rPr lang="pt-BR" sz="2400" b="1" dirty="0" smtClean="0"/>
              <a:t>VUNESP </a:t>
            </a:r>
            <a:r>
              <a:rPr lang="pt-BR" sz="2400" b="1" dirty="0"/>
              <a:t>- Juiz de Direito Substituto - TJ-RS – 2018 </a:t>
            </a:r>
          </a:p>
          <a:p>
            <a:pPr algn="just"/>
            <a:r>
              <a:rPr lang="pt-BR" sz="2400" b="1" dirty="0"/>
              <a:t>P</a:t>
            </a:r>
            <a:r>
              <a:rPr lang="pt-BR" sz="2400" b="1" dirty="0" smtClean="0"/>
              <a:t>oderá </a:t>
            </a:r>
            <a:r>
              <a:rPr lang="pt-BR" sz="2400" b="1" dirty="0"/>
              <a:t>ser autorizada a supressão de vegetação nativa protetora de nascentes, dunas e restingas nas hipóteses de utilidade pública ou de interesse social</a:t>
            </a:r>
            <a:r>
              <a:rPr lang="pt-BR" sz="2400" b="1" dirty="0" smtClean="0"/>
              <a:t>.</a:t>
            </a:r>
          </a:p>
          <a:p>
            <a:pPr algn="just"/>
            <a:endParaRPr lang="pt-BR" sz="2400" b="1" dirty="0"/>
          </a:p>
          <a:p>
            <a:pPr algn="just">
              <a:lnSpc>
                <a:spcPct val="150000"/>
              </a:lnSpc>
            </a:pPr>
            <a:endParaRPr lang="pt-BR" sz="2400" b="1" dirty="0"/>
          </a:p>
        </p:txBody>
      </p:sp>
    </p:spTree>
    <p:extLst>
      <p:ext uri="{BB962C8B-B14F-4D97-AF65-F5344CB8AC3E}">
        <p14:creationId xmlns:p14="http://schemas.microsoft.com/office/powerpoint/2010/main" val="860200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4708981"/>
          </a:xfrm>
          <a:prstGeom prst="rect">
            <a:avLst/>
          </a:prstGeom>
          <a:noFill/>
        </p:spPr>
        <p:txBody>
          <a:bodyPr wrap="square" rtlCol="0">
            <a:spAutoFit/>
          </a:bodyPr>
          <a:lstStyle/>
          <a:p>
            <a:pPr algn="just"/>
            <a:r>
              <a:rPr lang="pt-BR" sz="2400" b="1" dirty="0" smtClean="0"/>
              <a:t>VUNESP </a:t>
            </a:r>
            <a:r>
              <a:rPr lang="pt-BR" sz="2400" b="1" dirty="0"/>
              <a:t>– Advogado - Prefeitura de Registro – SP - 2016 </a:t>
            </a:r>
            <a:endParaRPr lang="pt-BR" sz="2400" dirty="0"/>
          </a:p>
          <a:p>
            <a:pPr algn="just"/>
            <a:r>
              <a:rPr lang="pt-BR" sz="2400" b="1" dirty="0" smtClean="0"/>
              <a:t>Não </a:t>
            </a:r>
            <a:r>
              <a:rPr lang="pt-BR" sz="2400" b="1" dirty="0"/>
              <a:t>é permitido o acesso de pessoas e animais às Áreas de Preservação Permanente, ainda que para obtenção de água e para realização de atividades de baixo impacto ambiental</a:t>
            </a:r>
            <a:r>
              <a:rPr lang="pt-BR" sz="2400" b="1" dirty="0" smtClean="0"/>
              <a:t>.</a:t>
            </a:r>
          </a:p>
          <a:p>
            <a:pPr algn="just"/>
            <a:endParaRPr lang="pt-BR" sz="2400" b="1" dirty="0"/>
          </a:p>
          <a:p>
            <a:pPr algn="just"/>
            <a:endParaRPr lang="pt-BR" sz="2400" b="1" dirty="0"/>
          </a:p>
          <a:p>
            <a:pPr lvl="0" algn="just"/>
            <a:r>
              <a:rPr lang="pt-BR" sz="2400" b="1" dirty="0" smtClean="0"/>
              <a:t>VUNESP </a:t>
            </a:r>
            <a:r>
              <a:rPr lang="pt-BR" sz="2400" b="1" dirty="0"/>
              <a:t>- Delegado de Polícia - PC-BA – 2018 </a:t>
            </a:r>
          </a:p>
          <a:p>
            <a:pPr algn="just"/>
            <a:r>
              <a:rPr lang="pt-BR" sz="2400" b="1" dirty="0"/>
              <a:t>Não é permitido, em qualquer hipótese, o acesso de pessoas e animais às Áreas de Preservação Permanente.</a:t>
            </a:r>
          </a:p>
          <a:p>
            <a:pPr algn="just"/>
            <a:endParaRPr lang="pt-BR" sz="2400" b="1" dirty="0"/>
          </a:p>
          <a:p>
            <a:endParaRPr lang="pt-BR" sz="2400" b="1" dirty="0"/>
          </a:p>
          <a:p>
            <a:pPr algn="just">
              <a:lnSpc>
                <a:spcPct val="150000"/>
              </a:lnSpc>
            </a:pPr>
            <a:endParaRPr lang="pt-BR" sz="2400" b="1" dirty="0"/>
          </a:p>
        </p:txBody>
      </p:sp>
    </p:spTree>
    <p:extLst>
      <p:ext uri="{BB962C8B-B14F-4D97-AF65-F5344CB8AC3E}">
        <p14:creationId xmlns:p14="http://schemas.microsoft.com/office/powerpoint/2010/main" val="2465933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4339650"/>
          </a:xfrm>
          <a:prstGeom prst="rect">
            <a:avLst/>
          </a:prstGeom>
          <a:noFill/>
        </p:spPr>
        <p:txBody>
          <a:bodyPr wrap="square" rtlCol="0">
            <a:spAutoFit/>
          </a:bodyPr>
          <a:lstStyle/>
          <a:p>
            <a:pPr algn="just"/>
            <a:r>
              <a:rPr lang="pt-BR" sz="2400" b="1" dirty="0" smtClean="0"/>
              <a:t>VUNESP </a:t>
            </a:r>
            <a:r>
              <a:rPr lang="pt-BR" sz="2400" b="1" dirty="0"/>
              <a:t>– Advogado - Prefeitura de Registro – SP - 2016 </a:t>
            </a:r>
            <a:endParaRPr lang="pt-BR" sz="2400" dirty="0"/>
          </a:p>
          <a:p>
            <a:pPr algn="just"/>
            <a:r>
              <a:rPr lang="pt-BR" sz="2400" b="1" dirty="0"/>
              <a:t>A supressão de vegetação nativa protetora de nascentes, dunas e restingas somente poderá ser autorizada em caso de utilidade pública.</a:t>
            </a:r>
          </a:p>
          <a:p>
            <a:pPr algn="just"/>
            <a:endParaRPr lang="pt-BR" sz="2400" b="1" dirty="0"/>
          </a:p>
          <a:p>
            <a:pPr algn="just"/>
            <a:endParaRPr lang="pt-BR" sz="2400" b="1" dirty="0" smtClean="0"/>
          </a:p>
          <a:p>
            <a:pPr algn="just"/>
            <a:r>
              <a:rPr lang="pt-BR" sz="2400" b="1" dirty="0" smtClean="0"/>
              <a:t>VUNESP </a:t>
            </a:r>
            <a:r>
              <a:rPr lang="pt-BR" sz="2400" b="1" dirty="0"/>
              <a:t>- Delegado de Polícia - PC-BA – 2018 </a:t>
            </a:r>
            <a:endParaRPr lang="pt-BR" sz="2400" dirty="0"/>
          </a:p>
          <a:p>
            <a:pPr algn="just"/>
            <a:r>
              <a:rPr lang="pt-BR" sz="2400" b="1" dirty="0" smtClean="0"/>
              <a:t>Não </a:t>
            </a:r>
            <a:r>
              <a:rPr lang="pt-BR" sz="2400" b="1" dirty="0"/>
              <a:t>poderá ser autorizada, em qualquer hipótese, a supressão de vegetação nativa protetora de nascentes, dunas e restingas, nas Áreas de Preservação Permanente.</a:t>
            </a:r>
          </a:p>
          <a:p>
            <a:pPr algn="just"/>
            <a:endParaRPr lang="pt-BR" sz="2400" b="1" dirty="0" smtClean="0"/>
          </a:p>
          <a:p>
            <a:endParaRPr lang="pt-BR" sz="2400" b="1" dirty="0"/>
          </a:p>
          <a:p>
            <a:pPr algn="just">
              <a:lnSpc>
                <a:spcPct val="150000"/>
              </a:lnSpc>
            </a:pPr>
            <a:endParaRPr lang="pt-BR" sz="2400" b="1" dirty="0"/>
          </a:p>
        </p:txBody>
      </p:sp>
    </p:spTree>
    <p:extLst>
      <p:ext uri="{BB962C8B-B14F-4D97-AF65-F5344CB8AC3E}">
        <p14:creationId xmlns:p14="http://schemas.microsoft.com/office/powerpoint/2010/main" val="3473057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2123658"/>
          </a:xfrm>
          <a:prstGeom prst="rect">
            <a:avLst/>
          </a:prstGeom>
          <a:noFill/>
        </p:spPr>
        <p:txBody>
          <a:bodyPr wrap="square" rtlCol="0">
            <a:spAutoFit/>
          </a:bodyPr>
          <a:lstStyle/>
          <a:p>
            <a:pPr lvl="0" algn="just"/>
            <a:r>
              <a:rPr lang="pt-BR" sz="2400" b="1" dirty="0" smtClean="0"/>
              <a:t>VUNESP </a:t>
            </a:r>
            <a:r>
              <a:rPr lang="pt-BR" sz="2400" b="1" dirty="0"/>
              <a:t>- Procurador Jurídico - Prefeitura de Alumínio – SP – 2016 </a:t>
            </a:r>
          </a:p>
          <a:p>
            <a:pPr algn="just"/>
            <a:r>
              <a:rPr lang="pt-BR" sz="2400" b="1" dirty="0" smtClean="0"/>
              <a:t>As </a:t>
            </a:r>
            <a:r>
              <a:rPr lang="pt-BR" sz="2400" b="1" dirty="0"/>
              <a:t>obrigações nela previstas têm natureza pessoal, mas são transmitidas ao sucessor, de qualquer natureza, no caso de transferência de domínio ou posse do imóvel rural.</a:t>
            </a:r>
          </a:p>
          <a:p>
            <a:pPr algn="just"/>
            <a:endParaRPr lang="pt-BR" sz="2400" b="1" dirty="0" smtClean="0"/>
          </a:p>
          <a:p>
            <a:pPr algn="just">
              <a:lnSpc>
                <a:spcPct val="150000"/>
              </a:lnSpc>
            </a:pPr>
            <a:endParaRPr lang="pt-BR" sz="2400" b="1" dirty="0"/>
          </a:p>
        </p:txBody>
      </p:sp>
    </p:spTree>
    <p:extLst>
      <p:ext uri="{BB962C8B-B14F-4D97-AF65-F5344CB8AC3E}">
        <p14:creationId xmlns:p14="http://schemas.microsoft.com/office/powerpoint/2010/main" val="1290964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2862322"/>
          </a:xfrm>
          <a:prstGeom prst="rect">
            <a:avLst/>
          </a:prstGeom>
          <a:noFill/>
        </p:spPr>
        <p:txBody>
          <a:bodyPr wrap="square" rtlCol="0">
            <a:spAutoFit/>
          </a:bodyPr>
          <a:lstStyle/>
          <a:p>
            <a:pPr algn="just">
              <a:lnSpc>
                <a:spcPct val="150000"/>
              </a:lnSpc>
            </a:pPr>
            <a:r>
              <a:rPr lang="pt-BR" sz="2400" b="1" dirty="0" smtClean="0"/>
              <a:t>VUNESP </a:t>
            </a:r>
            <a:r>
              <a:rPr lang="pt-BR" sz="2400" b="1" dirty="0"/>
              <a:t>– Advogado - Prefeitura de Registro – SP - 2016 </a:t>
            </a:r>
            <a:endParaRPr lang="pt-BR" sz="2400" dirty="0"/>
          </a:p>
          <a:p>
            <a:pPr algn="just">
              <a:lnSpc>
                <a:spcPct val="150000"/>
              </a:lnSpc>
            </a:pPr>
            <a:r>
              <a:rPr lang="pt-BR" sz="2400" b="1" dirty="0" smtClean="0"/>
              <a:t>A </a:t>
            </a:r>
            <a:r>
              <a:rPr lang="pt-BR" sz="2400" b="1" dirty="0"/>
              <a:t>vegetação situada em Área de Preservação Permanente deve ser mantida pelo proprietário da área, possuidor ou ocupante a qualquer título, pessoa física ou jurídica, de direito privado, excluídas as de direito público</a:t>
            </a:r>
            <a:r>
              <a:rPr lang="pt-BR" sz="2400" b="1" dirty="0" smtClean="0"/>
              <a:t>.</a:t>
            </a:r>
          </a:p>
          <a:p>
            <a:pPr algn="just">
              <a:lnSpc>
                <a:spcPct val="150000"/>
              </a:lnSpc>
            </a:pPr>
            <a:endParaRPr lang="pt-BR" sz="2400" b="1" dirty="0"/>
          </a:p>
        </p:txBody>
      </p:sp>
    </p:spTree>
    <p:extLst>
      <p:ext uri="{BB962C8B-B14F-4D97-AF65-F5344CB8AC3E}">
        <p14:creationId xmlns:p14="http://schemas.microsoft.com/office/powerpoint/2010/main" val="1253409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5816977"/>
          </a:xfrm>
          <a:prstGeom prst="rect">
            <a:avLst/>
          </a:prstGeom>
          <a:noFill/>
        </p:spPr>
        <p:txBody>
          <a:bodyPr wrap="square" rtlCol="0">
            <a:spAutoFit/>
          </a:bodyPr>
          <a:lstStyle/>
          <a:p>
            <a:pPr lvl="0" algn="just"/>
            <a:r>
              <a:rPr lang="pt-BR" sz="2400" b="1" dirty="0" smtClean="0"/>
              <a:t>VUNESP </a:t>
            </a:r>
            <a:r>
              <a:rPr lang="pt-BR" sz="2400" b="1" dirty="0"/>
              <a:t>- Procurador Jurídico Legislativo - Câmara Municipal de Sertãozinho – </a:t>
            </a:r>
            <a:r>
              <a:rPr lang="pt-BR" sz="2400" b="1" dirty="0" smtClean="0"/>
              <a:t>SP</a:t>
            </a:r>
          </a:p>
          <a:p>
            <a:pPr algn="just"/>
            <a:r>
              <a:rPr lang="pt-BR" sz="2400" b="1" dirty="0" smtClean="0"/>
              <a:t>Entende-se </a:t>
            </a:r>
            <a:r>
              <a:rPr lang="pt-BR" sz="2400" b="1" dirty="0"/>
              <a:t>por Reserva Legal a </a:t>
            </a:r>
            <a:r>
              <a:rPr lang="pt-BR" sz="2400" b="1" dirty="0" smtClean="0"/>
              <a:t>área protegida</a:t>
            </a:r>
            <a:r>
              <a:rPr lang="pt-BR" sz="2400" b="1" dirty="0"/>
              <a:t>, coberta ou não por vegetação nativa, com a função ambiental de preservar os recursos hídricos, a paisagem, a estabilidade geológica e a biodiversidade, facilitar o fluxo gênico da fauna e da flora, proteger o solo e assegurar o bem-estar das populações humanas</a:t>
            </a:r>
            <a:r>
              <a:rPr lang="pt-BR" sz="2400" b="1" dirty="0" smtClean="0"/>
              <a:t>.</a:t>
            </a:r>
          </a:p>
          <a:p>
            <a:pPr algn="just"/>
            <a:endParaRPr lang="pt-BR" sz="2400" b="1" dirty="0"/>
          </a:p>
          <a:p>
            <a:pPr algn="just"/>
            <a:endParaRPr lang="pt-BR" sz="2400" b="1" dirty="0"/>
          </a:p>
          <a:p>
            <a:pPr lvl="0" algn="just"/>
            <a:r>
              <a:rPr lang="pt-BR" sz="2400" b="1" dirty="0" smtClean="0"/>
              <a:t>VUNESP </a:t>
            </a:r>
            <a:r>
              <a:rPr lang="pt-BR" sz="2400" b="1" dirty="0"/>
              <a:t>- Procurador Jurídico Legislativo - Câmara Municipal de Sertãozinho – SP</a:t>
            </a:r>
          </a:p>
          <a:p>
            <a:pPr algn="just"/>
            <a:r>
              <a:rPr lang="pt-BR" sz="2400" b="1" dirty="0"/>
              <a:t>Entende-se por Reserva Legal </a:t>
            </a:r>
            <a:r>
              <a:rPr lang="pt-BR" sz="2400" b="1" dirty="0" smtClean="0"/>
              <a:t>a área protegida localizada </a:t>
            </a:r>
            <a:r>
              <a:rPr lang="pt-BR" sz="2400" b="1" dirty="0"/>
              <a:t>no interior de uma propriedade ou posse rural, com a função de assegurar o uso econômico, de modo sustentável, dos recursos naturais do imóvel rural, auxiliar a conservação e a reabilitação dos processos ecológicos e promover a conservação da biodiversidade, bem como o abrigo e a proteção da fauna silvestre e da flora </a:t>
            </a:r>
            <a:r>
              <a:rPr lang="pt-BR" sz="2400" b="1" dirty="0" smtClean="0"/>
              <a:t>nativa. </a:t>
            </a:r>
            <a:endParaRPr lang="pt-BR" sz="2400" b="1" dirty="0"/>
          </a:p>
          <a:p>
            <a:pPr algn="just"/>
            <a:endParaRPr lang="pt-BR" sz="2400" b="1" dirty="0" smtClean="0"/>
          </a:p>
          <a:p>
            <a:pPr algn="just">
              <a:lnSpc>
                <a:spcPct val="150000"/>
              </a:lnSpc>
            </a:pPr>
            <a:endParaRPr lang="pt-BR" sz="2400" b="1" dirty="0"/>
          </a:p>
        </p:txBody>
      </p:sp>
    </p:spTree>
    <p:extLst>
      <p:ext uri="{BB962C8B-B14F-4D97-AF65-F5344CB8AC3E}">
        <p14:creationId xmlns:p14="http://schemas.microsoft.com/office/powerpoint/2010/main" val="4141022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3970318"/>
          </a:xfrm>
          <a:prstGeom prst="rect">
            <a:avLst/>
          </a:prstGeom>
          <a:noFill/>
        </p:spPr>
        <p:txBody>
          <a:bodyPr wrap="square" rtlCol="0">
            <a:spAutoFit/>
          </a:bodyPr>
          <a:lstStyle/>
          <a:p>
            <a:pPr algn="just">
              <a:lnSpc>
                <a:spcPct val="150000"/>
              </a:lnSpc>
            </a:pPr>
            <a:r>
              <a:rPr lang="pt-BR" sz="2400" b="1" dirty="0" smtClean="0"/>
              <a:t>VUNESP </a:t>
            </a:r>
            <a:r>
              <a:rPr lang="pt-BR" sz="2400" b="1" dirty="0"/>
              <a:t>- Procurador Jurídico</a:t>
            </a:r>
            <a:r>
              <a:rPr lang="pt-BR" sz="2400" dirty="0"/>
              <a:t> -</a:t>
            </a:r>
            <a:r>
              <a:rPr lang="pt-BR" sz="2400" b="1" dirty="0"/>
              <a:t> Prefeitura de Poá – SP </a:t>
            </a:r>
            <a:endParaRPr lang="pt-BR" sz="2400" b="1" dirty="0" smtClean="0"/>
          </a:p>
          <a:p>
            <a:pPr algn="just">
              <a:lnSpc>
                <a:spcPct val="150000"/>
              </a:lnSpc>
            </a:pPr>
            <a:r>
              <a:rPr lang="pt-BR" sz="2400" b="1" dirty="0" smtClean="0"/>
              <a:t>O </a:t>
            </a:r>
            <a:r>
              <a:rPr lang="pt-BR" sz="2400" b="1" dirty="0"/>
              <a:t>percentual de Reserva Legal em imóvel situado em área de formações florestais, cerrado ou de campos gerais na Amazônia Legal é de 50</a:t>
            </a:r>
            <a:r>
              <a:rPr lang="pt-BR" sz="2400" b="1" dirty="0" smtClean="0"/>
              <a:t>%.</a:t>
            </a:r>
            <a:endParaRPr lang="pt-BR" sz="2400" b="1" dirty="0"/>
          </a:p>
          <a:p>
            <a:pPr algn="just">
              <a:lnSpc>
                <a:spcPct val="150000"/>
              </a:lnSpc>
            </a:pPr>
            <a:endParaRPr lang="pt-BR" sz="2400" b="1" dirty="0" smtClean="0"/>
          </a:p>
          <a:p>
            <a:pPr algn="just">
              <a:lnSpc>
                <a:spcPct val="150000"/>
              </a:lnSpc>
            </a:pPr>
            <a:r>
              <a:rPr lang="pt-BR" sz="2400" b="1" dirty="0" smtClean="0"/>
              <a:t>VUNESP </a:t>
            </a:r>
            <a:r>
              <a:rPr lang="pt-BR" sz="2400" b="1" dirty="0"/>
              <a:t>- Procurador Jurídico</a:t>
            </a:r>
            <a:r>
              <a:rPr lang="pt-BR" sz="2400" dirty="0"/>
              <a:t> -</a:t>
            </a:r>
            <a:r>
              <a:rPr lang="pt-BR" sz="2400" b="1" dirty="0"/>
              <a:t> Prefeitura de Poá – SP </a:t>
            </a:r>
          </a:p>
          <a:p>
            <a:pPr algn="just">
              <a:lnSpc>
                <a:spcPct val="150000"/>
              </a:lnSpc>
            </a:pPr>
            <a:r>
              <a:rPr lang="pt-BR" sz="2400" b="1" dirty="0" smtClean="0"/>
              <a:t>Os </a:t>
            </a:r>
            <a:r>
              <a:rPr lang="pt-BR" sz="2400" b="1" dirty="0"/>
              <a:t>empreendimentos de abastecimento público de água e tratamento de esgoto estão sujeitos à Constituição de Reserva Legal</a:t>
            </a:r>
            <a:r>
              <a:rPr lang="pt-BR" sz="2400" b="1" dirty="0" smtClean="0"/>
              <a:t>.</a:t>
            </a:r>
          </a:p>
        </p:txBody>
      </p:sp>
    </p:spTree>
    <p:extLst>
      <p:ext uri="{BB962C8B-B14F-4D97-AF65-F5344CB8AC3E}">
        <p14:creationId xmlns:p14="http://schemas.microsoft.com/office/powerpoint/2010/main" val="2329850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4524315"/>
          </a:xfrm>
          <a:prstGeom prst="rect">
            <a:avLst/>
          </a:prstGeom>
          <a:noFill/>
        </p:spPr>
        <p:txBody>
          <a:bodyPr wrap="square" rtlCol="0">
            <a:spAutoFit/>
          </a:bodyPr>
          <a:lstStyle/>
          <a:p>
            <a:pPr algn="just">
              <a:lnSpc>
                <a:spcPct val="150000"/>
              </a:lnSpc>
            </a:pPr>
            <a:r>
              <a:rPr lang="pt-BR" sz="2400" b="1" dirty="0" smtClean="0"/>
              <a:t>VUNESP </a:t>
            </a:r>
            <a:r>
              <a:rPr lang="pt-BR" sz="2400" b="1" dirty="0"/>
              <a:t>– Juiz - TJ-SP </a:t>
            </a:r>
          </a:p>
          <a:p>
            <a:pPr algn="just">
              <a:lnSpc>
                <a:spcPct val="150000"/>
              </a:lnSpc>
            </a:pPr>
            <a:r>
              <a:rPr lang="pt-BR" sz="2400" b="1" dirty="0"/>
              <a:t>A supressão de vegetação nativa para uso alternativo do solo depende de</a:t>
            </a:r>
          </a:p>
          <a:p>
            <a:pPr algn="just">
              <a:lnSpc>
                <a:spcPct val="150000"/>
              </a:lnSpc>
            </a:pPr>
            <a:r>
              <a:rPr lang="pt-BR" sz="2400" b="1" dirty="0"/>
              <a:t> </a:t>
            </a:r>
            <a:r>
              <a:rPr lang="pt-BR" sz="2400" b="1" dirty="0" smtClean="0"/>
              <a:t>a</a:t>
            </a:r>
            <a:r>
              <a:rPr lang="pt-BR" sz="2400" b="1" dirty="0"/>
              <a:t>) autorização do órgão municipal e cadastramento do imóvel no CAR.</a:t>
            </a:r>
          </a:p>
          <a:p>
            <a:pPr algn="just">
              <a:lnSpc>
                <a:spcPct val="150000"/>
              </a:lnSpc>
            </a:pPr>
            <a:r>
              <a:rPr lang="pt-BR" sz="2400" b="1" dirty="0"/>
              <a:t> </a:t>
            </a:r>
            <a:r>
              <a:rPr lang="pt-BR" sz="2400" b="1" dirty="0" smtClean="0"/>
              <a:t>b</a:t>
            </a:r>
            <a:r>
              <a:rPr lang="pt-BR" sz="2400" b="1" dirty="0"/>
              <a:t>) autorização do órgão federal e cadastramento do imóvel no CAR.</a:t>
            </a:r>
          </a:p>
          <a:p>
            <a:pPr algn="just">
              <a:lnSpc>
                <a:spcPct val="150000"/>
              </a:lnSpc>
            </a:pPr>
            <a:r>
              <a:rPr lang="pt-BR" sz="2400" b="1" dirty="0"/>
              <a:t> </a:t>
            </a:r>
            <a:r>
              <a:rPr lang="pt-BR" sz="2400" b="1" dirty="0" smtClean="0"/>
              <a:t>c</a:t>
            </a:r>
            <a:r>
              <a:rPr lang="pt-BR" sz="2400" b="1" dirty="0"/>
              <a:t>) autorização do órgão estadual e cadastramento do imóvel no CAR.</a:t>
            </a:r>
          </a:p>
          <a:p>
            <a:pPr algn="just">
              <a:lnSpc>
                <a:spcPct val="150000"/>
              </a:lnSpc>
            </a:pPr>
            <a:r>
              <a:rPr lang="pt-BR" sz="2400" b="1" dirty="0"/>
              <a:t> </a:t>
            </a:r>
            <a:r>
              <a:rPr lang="pt-BR" sz="2400" b="1" dirty="0" smtClean="0"/>
              <a:t>d</a:t>
            </a:r>
            <a:r>
              <a:rPr lang="pt-BR" sz="2400" b="1" dirty="0"/>
              <a:t>) domínio exclusivamente privado, autorização do órgão federal e cadastramento do imóvel no CAR.</a:t>
            </a:r>
          </a:p>
          <a:p>
            <a:pPr algn="just">
              <a:lnSpc>
                <a:spcPct val="150000"/>
              </a:lnSpc>
            </a:pPr>
            <a:endParaRPr lang="pt-BR" sz="2400" b="1" dirty="0"/>
          </a:p>
        </p:txBody>
      </p:sp>
    </p:spTree>
    <p:extLst>
      <p:ext uri="{BB962C8B-B14F-4D97-AF65-F5344CB8AC3E}">
        <p14:creationId xmlns:p14="http://schemas.microsoft.com/office/powerpoint/2010/main" val="2489882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3785652"/>
          </a:xfrm>
          <a:prstGeom prst="rect">
            <a:avLst/>
          </a:prstGeom>
          <a:noFill/>
        </p:spPr>
        <p:txBody>
          <a:bodyPr wrap="square" rtlCol="0">
            <a:spAutoFit/>
          </a:bodyPr>
          <a:lstStyle/>
          <a:p>
            <a:pPr lvl="0" algn="just"/>
            <a:r>
              <a:rPr lang="pt-BR" sz="2400" b="1" dirty="0" smtClean="0"/>
              <a:t>VUNESP </a:t>
            </a:r>
            <a:r>
              <a:rPr lang="pt-BR" sz="2400" b="1" dirty="0"/>
              <a:t>– Juiz - TJ-RJ </a:t>
            </a:r>
          </a:p>
          <a:p>
            <a:pPr algn="just"/>
            <a:r>
              <a:rPr lang="pt-BR" sz="2400" b="1" dirty="0"/>
              <a:t>A proteção florestal e da vegetação existente em determinado imóvel rural, no tocante às áreas de preservação permanente e reservas legais, podem ser caracterizadas como</a:t>
            </a:r>
          </a:p>
          <a:p>
            <a:pPr algn="just"/>
            <a:r>
              <a:rPr lang="pt-BR" sz="2400" b="1" dirty="0"/>
              <a:t> </a:t>
            </a:r>
            <a:r>
              <a:rPr lang="pt-BR" sz="2400" b="1" dirty="0" smtClean="0"/>
              <a:t>a</a:t>
            </a:r>
            <a:r>
              <a:rPr lang="pt-BR" sz="2400" b="1" dirty="0"/>
              <a:t>) deveres coletivos.</a:t>
            </a:r>
          </a:p>
          <a:p>
            <a:pPr algn="just"/>
            <a:r>
              <a:rPr lang="pt-BR" sz="2400" b="1" dirty="0"/>
              <a:t> </a:t>
            </a:r>
            <a:r>
              <a:rPr lang="pt-BR" sz="2400" b="1" dirty="0" smtClean="0"/>
              <a:t>b</a:t>
            </a:r>
            <a:r>
              <a:rPr lang="pt-BR" sz="2400" b="1" dirty="0"/>
              <a:t>) obrigações pessoais.</a:t>
            </a:r>
          </a:p>
          <a:p>
            <a:pPr algn="just"/>
            <a:r>
              <a:rPr lang="pt-BR" sz="2400" b="1" dirty="0"/>
              <a:t> </a:t>
            </a:r>
            <a:r>
              <a:rPr lang="pt-BR" sz="2400" b="1" dirty="0" smtClean="0"/>
              <a:t>c</a:t>
            </a:r>
            <a:r>
              <a:rPr lang="pt-BR" sz="2400" b="1" dirty="0"/>
              <a:t>) obrigação exclusiva do causador da supressão da vegetação.</a:t>
            </a:r>
          </a:p>
          <a:p>
            <a:pPr algn="just"/>
            <a:r>
              <a:rPr lang="pt-BR" sz="2400" b="1" dirty="0"/>
              <a:t> </a:t>
            </a:r>
            <a:r>
              <a:rPr lang="pt-BR" sz="2400" b="1" dirty="0" smtClean="0"/>
              <a:t>d</a:t>
            </a:r>
            <a:r>
              <a:rPr lang="pt-BR" sz="2400" b="1" dirty="0"/>
              <a:t>) obrigações </a:t>
            </a:r>
            <a:r>
              <a:rPr lang="pt-BR" sz="2400" b="1" i="1" dirty="0" err="1"/>
              <a:t>propter</a:t>
            </a:r>
            <a:r>
              <a:rPr lang="pt-BR" sz="2400" b="1" i="1" dirty="0"/>
              <a:t> rem.</a:t>
            </a:r>
          </a:p>
          <a:p>
            <a:pPr algn="just">
              <a:lnSpc>
                <a:spcPct val="150000"/>
              </a:lnSpc>
            </a:pPr>
            <a:endParaRPr lang="pt-BR" sz="2400" b="1" dirty="0" smtClean="0"/>
          </a:p>
          <a:p>
            <a:pPr algn="just">
              <a:lnSpc>
                <a:spcPct val="150000"/>
              </a:lnSpc>
            </a:pPr>
            <a:endParaRPr lang="pt-BR" sz="2400" b="1" dirty="0"/>
          </a:p>
        </p:txBody>
      </p:sp>
    </p:spTree>
    <p:extLst>
      <p:ext uri="{BB962C8B-B14F-4D97-AF65-F5344CB8AC3E}">
        <p14:creationId xmlns:p14="http://schemas.microsoft.com/office/powerpoint/2010/main" val="129016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719404" y="771665"/>
            <a:ext cx="10849205" cy="4648067"/>
          </a:xfrm>
          <a:prstGeom prst="rect">
            <a:avLst/>
          </a:prstGeom>
        </p:spPr>
        <p:txBody>
          <a:bodyPr wrap="square">
            <a:spAutoFit/>
          </a:bodyPr>
          <a:lstStyle/>
          <a:p>
            <a:pPr algn="just">
              <a:lnSpc>
                <a:spcPct val="150000"/>
              </a:lnSpc>
            </a:pPr>
            <a:r>
              <a:rPr lang="pt-BR" sz="2667" b="1" dirty="0" smtClean="0"/>
              <a:t>ATENÇÃO!</a:t>
            </a:r>
          </a:p>
          <a:p>
            <a:pPr algn="just">
              <a:lnSpc>
                <a:spcPct val="150000"/>
              </a:lnSpc>
            </a:pPr>
            <a:r>
              <a:rPr lang="pt-BR" sz="2667" b="1" dirty="0" smtClean="0"/>
              <a:t>Boa parte deste material é preenchido durante aula.</a:t>
            </a:r>
          </a:p>
          <a:p>
            <a:pPr algn="just">
              <a:lnSpc>
                <a:spcPct val="150000"/>
              </a:lnSpc>
            </a:pPr>
            <a:r>
              <a:rPr lang="pt-BR" sz="2667" b="1" dirty="0" smtClean="0"/>
              <a:t>Aqui está apenas um roteiro e a lista de questões.</a:t>
            </a:r>
          </a:p>
          <a:p>
            <a:pPr algn="just">
              <a:lnSpc>
                <a:spcPct val="150000"/>
              </a:lnSpc>
            </a:pPr>
            <a:r>
              <a:rPr lang="pt-BR" sz="2667" b="1" dirty="0" smtClean="0"/>
              <a:t>Prof. Rosenval</a:t>
            </a:r>
          </a:p>
          <a:p>
            <a:pPr algn="just">
              <a:lnSpc>
                <a:spcPct val="150000"/>
              </a:lnSpc>
            </a:pPr>
            <a:r>
              <a:rPr lang="pt-BR" sz="2667" b="1" dirty="0" smtClean="0"/>
              <a:t>Instagram @</a:t>
            </a:r>
            <a:r>
              <a:rPr lang="pt-BR" sz="2667" b="1" dirty="0" err="1" smtClean="0"/>
              <a:t>profrosenval</a:t>
            </a:r>
            <a:endParaRPr lang="pt-BR" sz="2667" b="1" dirty="0"/>
          </a:p>
          <a:p>
            <a:pPr algn="just"/>
            <a:endParaRPr lang="pt-BR" sz="2400" b="1" dirty="0"/>
          </a:p>
          <a:p>
            <a:pPr algn="just"/>
            <a:r>
              <a:rPr lang="pt-BR" sz="2400" b="1" dirty="0"/>
              <a:t>  </a:t>
            </a:r>
          </a:p>
          <a:p>
            <a:pPr algn="just"/>
            <a:endParaRPr lang="pt-BR" sz="2400" b="1" dirty="0"/>
          </a:p>
          <a:p>
            <a:pPr algn="just"/>
            <a:r>
              <a:rPr lang="pt-BR" sz="2400" b="1" dirty="0"/>
              <a:t> </a:t>
            </a:r>
          </a:p>
        </p:txBody>
      </p:sp>
    </p:spTree>
    <p:extLst>
      <p:ext uri="{BB962C8B-B14F-4D97-AF65-F5344CB8AC3E}">
        <p14:creationId xmlns:p14="http://schemas.microsoft.com/office/powerpoint/2010/main" val="5926699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695557" y="2001367"/>
            <a:ext cx="10777040" cy="4196662"/>
          </a:xfrm>
          <a:prstGeom prst="rect">
            <a:avLst/>
          </a:prstGeom>
          <a:noFill/>
        </p:spPr>
        <p:txBody>
          <a:bodyPr wrap="square" rtlCol="0">
            <a:spAutoFit/>
          </a:bodyPr>
          <a:lstStyle/>
          <a:p>
            <a:pPr algn="ctr"/>
            <a:endParaRPr lang="pt-BR" sz="2667" b="1" dirty="0">
              <a:solidFill>
                <a:srgbClr val="0041A3"/>
              </a:solidFill>
              <a:ea typeface="Calibri"/>
              <a:cs typeface="Times New Roman"/>
            </a:endParaRPr>
          </a:p>
          <a:p>
            <a:pPr algn="ctr"/>
            <a:endParaRPr lang="pt-BR" sz="2667" b="1" dirty="0">
              <a:solidFill>
                <a:srgbClr val="0041A3"/>
              </a:solidFill>
              <a:ea typeface="Calibri"/>
              <a:cs typeface="Times New Roman"/>
            </a:endParaRPr>
          </a:p>
          <a:p>
            <a:pPr algn="ctr"/>
            <a:endParaRPr lang="pt-BR" sz="2667" b="1" dirty="0" smtClean="0">
              <a:solidFill>
                <a:srgbClr val="0041A3"/>
              </a:solidFill>
              <a:ea typeface="Calibri"/>
              <a:cs typeface="Times New Roman"/>
            </a:endParaRPr>
          </a:p>
          <a:p>
            <a:pPr algn="ctr"/>
            <a:endParaRPr lang="pt-BR" sz="2667" b="1" dirty="0">
              <a:solidFill>
                <a:srgbClr val="0041A3"/>
              </a:solidFill>
              <a:ea typeface="Calibri"/>
              <a:cs typeface="Times New Roman"/>
            </a:endParaRPr>
          </a:p>
          <a:p>
            <a:pPr algn="r"/>
            <a:endParaRPr lang="pt-BR" sz="2667" b="1" dirty="0" smtClean="0">
              <a:cs typeface="Times New Roman"/>
            </a:endParaRPr>
          </a:p>
          <a:p>
            <a:pPr algn="r"/>
            <a:endParaRPr lang="pt-BR" sz="2667" b="1" dirty="0">
              <a:cs typeface="Times New Roman"/>
            </a:endParaRPr>
          </a:p>
          <a:p>
            <a:pPr algn="r"/>
            <a:endParaRPr lang="pt-BR" sz="2667" b="1" dirty="0" smtClean="0">
              <a:cs typeface="Times New Roman"/>
            </a:endParaRPr>
          </a:p>
          <a:p>
            <a:pPr algn="r"/>
            <a:endParaRPr lang="pt-BR" sz="2667" b="1" dirty="0">
              <a:cs typeface="Times New Roman"/>
            </a:endParaRPr>
          </a:p>
          <a:p>
            <a:pPr algn="r"/>
            <a:r>
              <a:rPr lang="pt-BR" sz="2667" b="1" dirty="0" smtClean="0">
                <a:cs typeface="Times New Roman"/>
              </a:rPr>
              <a:t>Prof</a:t>
            </a:r>
            <a:r>
              <a:rPr lang="pt-BR" sz="2667" b="1" dirty="0">
                <a:cs typeface="Times New Roman"/>
              </a:rPr>
              <a:t>. Rosenval Jr</a:t>
            </a:r>
            <a:r>
              <a:rPr lang="pt-BR" sz="2667" b="1" dirty="0" smtClean="0">
                <a:cs typeface="Times New Roman"/>
              </a:rPr>
              <a:t>.</a:t>
            </a:r>
          </a:p>
          <a:p>
            <a:pPr algn="r"/>
            <a:r>
              <a:rPr lang="pt-BR" sz="2667" b="1" dirty="0" smtClean="0">
                <a:cs typeface="Times New Roman"/>
              </a:rPr>
              <a:t>Instagram @</a:t>
            </a:r>
            <a:r>
              <a:rPr lang="pt-BR" sz="2667" b="1" dirty="0" err="1" smtClean="0">
                <a:cs typeface="Times New Roman"/>
              </a:rPr>
              <a:t>profrosenval</a:t>
            </a:r>
            <a:endParaRPr lang="pt-BR" sz="2667" b="1" dirty="0">
              <a:cs typeface="Times New Roman"/>
            </a:endParaRPr>
          </a:p>
        </p:txBody>
      </p:sp>
      <p:pic>
        <p:nvPicPr>
          <p:cNvPr id="2" name="Imagem 1"/>
          <p:cNvPicPr>
            <a:picLocks noChangeAspect="1"/>
          </p:cNvPicPr>
          <p:nvPr/>
        </p:nvPicPr>
        <p:blipFill>
          <a:blip r:embed="rId2"/>
          <a:stretch>
            <a:fillRect/>
          </a:stretch>
        </p:blipFill>
        <p:spPr>
          <a:xfrm>
            <a:off x="1584569" y="3002243"/>
            <a:ext cx="8992446" cy="853514"/>
          </a:xfrm>
          <a:prstGeom prst="rect">
            <a:avLst/>
          </a:prstGeom>
        </p:spPr>
      </p:pic>
    </p:spTree>
    <p:extLst>
      <p:ext uri="{BB962C8B-B14F-4D97-AF65-F5344CB8AC3E}">
        <p14:creationId xmlns:p14="http://schemas.microsoft.com/office/powerpoint/2010/main" val="984898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ixaDeTexto 8"/>
          <p:cNvSpPr txBox="1"/>
          <p:nvPr/>
        </p:nvSpPr>
        <p:spPr>
          <a:xfrm>
            <a:off x="0" y="880844"/>
            <a:ext cx="12192000" cy="1077218"/>
          </a:xfrm>
          <a:prstGeom prst="rect">
            <a:avLst/>
          </a:prstGeom>
          <a:noFill/>
        </p:spPr>
        <p:txBody>
          <a:bodyPr wrap="square" rtlCol="0">
            <a:spAutoFit/>
          </a:bodyPr>
          <a:lstStyle/>
          <a:p>
            <a:pPr algn="ctr"/>
            <a:r>
              <a:rPr lang="pt-BR" sz="3200" b="1" dirty="0">
                <a:solidFill>
                  <a:srgbClr val="0041A3"/>
                </a:solidFill>
                <a:ea typeface="Calibri"/>
                <a:cs typeface="Times New Roman"/>
              </a:rPr>
              <a:t>Sistema Nacional do Meio Ambiente - SISNAMA </a:t>
            </a:r>
            <a:endParaRPr lang="pt-BR" sz="3200" dirty="0">
              <a:latin typeface="Calibri"/>
              <a:ea typeface="Calibri"/>
              <a:cs typeface="Times New Roman"/>
            </a:endParaRPr>
          </a:p>
          <a:p>
            <a:pPr algn="ctr"/>
            <a:endParaRPr lang="pt-BR" sz="3200" dirty="0">
              <a:solidFill>
                <a:srgbClr val="0041A3"/>
              </a:solidFill>
            </a:endParaRPr>
          </a:p>
        </p:txBody>
      </p:sp>
      <p:sp>
        <p:nvSpPr>
          <p:cNvPr id="2" name="CaixaDeTexto 1"/>
          <p:cNvSpPr txBox="1"/>
          <p:nvPr/>
        </p:nvSpPr>
        <p:spPr>
          <a:xfrm>
            <a:off x="623392" y="1674288"/>
            <a:ext cx="11040000" cy="2786597"/>
          </a:xfrm>
          <a:prstGeom prst="rect">
            <a:avLst/>
          </a:prstGeom>
          <a:noFill/>
        </p:spPr>
        <p:txBody>
          <a:bodyPr wrap="square" rtlCol="0">
            <a:spAutoFit/>
          </a:bodyPr>
          <a:lstStyle/>
          <a:p>
            <a:pPr algn="just">
              <a:lnSpc>
                <a:spcPct val="115000"/>
              </a:lnSpc>
              <a:spcAft>
                <a:spcPts val="1333"/>
              </a:spcAft>
            </a:pPr>
            <a:r>
              <a:rPr lang="pt-BR" sz="2933" dirty="0">
                <a:ea typeface="Times New Roman"/>
                <a:cs typeface="Times New Roman"/>
              </a:rPr>
              <a:t>O Sistema Nacional do Meio Ambiente (</a:t>
            </a:r>
            <a:r>
              <a:rPr lang="pt-BR" sz="2933" dirty="0" err="1">
                <a:ea typeface="Times New Roman"/>
                <a:cs typeface="Times New Roman"/>
              </a:rPr>
              <a:t>Sisnama</a:t>
            </a:r>
            <a:r>
              <a:rPr lang="pt-BR" sz="2933" dirty="0">
                <a:ea typeface="Times New Roman"/>
                <a:cs typeface="Times New Roman"/>
              </a:rPr>
              <a:t>) é constituído pelos </a:t>
            </a:r>
            <a:r>
              <a:rPr lang="pt-BR" sz="2933" b="1" dirty="0">
                <a:ea typeface="Times New Roman"/>
                <a:cs typeface="Times New Roman"/>
              </a:rPr>
              <a:t>órgãos e entidades da União, dos Estados, do Distrito Federal, dos Municípios e pelas fundações instituídas pelo Poder Público</a:t>
            </a:r>
            <a:r>
              <a:rPr lang="pt-BR" sz="2933" dirty="0">
                <a:ea typeface="Times New Roman"/>
                <a:cs typeface="Times New Roman"/>
              </a:rPr>
              <a:t>, </a:t>
            </a:r>
            <a:r>
              <a:rPr lang="pt-BR" sz="2933" u="sng" dirty="0">
                <a:ea typeface="Times New Roman"/>
                <a:cs typeface="Times New Roman"/>
              </a:rPr>
              <a:t>responsáveis pela proteção e melhoria da qualidade ambiental.</a:t>
            </a:r>
            <a:endParaRPr lang="pt-BR" sz="2933" dirty="0">
              <a:latin typeface="Calibri"/>
              <a:ea typeface="Calibri"/>
              <a:cs typeface="Times New Roman"/>
            </a:endParaRPr>
          </a:p>
          <a:p>
            <a:endParaRPr lang="pt-BR" sz="2933" dirty="0"/>
          </a:p>
        </p:txBody>
      </p:sp>
      <p:sp>
        <p:nvSpPr>
          <p:cNvPr id="4" name="CaixaDeTexto 3"/>
          <p:cNvSpPr txBox="1"/>
          <p:nvPr/>
        </p:nvSpPr>
        <p:spPr>
          <a:xfrm>
            <a:off x="692272" y="6180076"/>
            <a:ext cx="10777040" cy="400110"/>
          </a:xfrm>
          <a:prstGeom prst="rect">
            <a:avLst/>
          </a:prstGeom>
          <a:noFill/>
        </p:spPr>
        <p:txBody>
          <a:bodyPr wrap="square" rtlCol="0">
            <a:spAutoFit/>
          </a:bodyPr>
          <a:lstStyle/>
          <a:p>
            <a:r>
              <a:rPr lang="pt-BR" sz="2000" b="1" dirty="0" smtClean="0">
                <a:cs typeface="Times New Roman"/>
              </a:rPr>
              <a:t>Professor Rosenval</a:t>
            </a:r>
            <a:endParaRPr lang="pt-BR" sz="2000" b="1" dirty="0">
              <a:cs typeface="Times New Roman"/>
            </a:endParaRPr>
          </a:p>
        </p:txBody>
      </p:sp>
    </p:spTree>
    <p:extLst>
      <p:ext uri="{BB962C8B-B14F-4D97-AF65-F5344CB8AC3E}">
        <p14:creationId xmlns:p14="http://schemas.microsoft.com/office/powerpoint/2010/main" val="23461445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2489021"/>
            <a:ext cx="11040000" cy="3251724"/>
          </a:xfrm>
          <a:prstGeom prst="rect">
            <a:avLst/>
          </a:prstGeom>
          <a:noFill/>
        </p:spPr>
        <p:txBody>
          <a:bodyPr wrap="square" rtlCol="0">
            <a:spAutoFit/>
          </a:bodyPr>
          <a:lstStyle/>
          <a:p>
            <a:pPr algn="just"/>
            <a:r>
              <a:rPr lang="pt-BR" sz="2933" dirty="0">
                <a:ea typeface="Times New Roman"/>
                <a:cs typeface="Times New Roman"/>
              </a:rPr>
              <a:t>A </a:t>
            </a:r>
            <a:r>
              <a:rPr lang="pt-BR" sz="2933" b="1" dirty="0">
                <a:ea typeface="Times New Roman"/>
                <a:cs typeface="Times New Roman"/>
              </a:rPr>
              <a:t>Política Nacional do Meio Ambiente</a:t>
            </a:r>
            <a:r>
              <a:rPr lang="pt-BR" sz="2933" dirty="0">
                <a:ea typeface="Times New Roman"/>
                <a:cs typeface="Times New Roman"/>
              </a:rPr>
              <a:t> tem por </a:t>
            </a:r>
            <a:r>
              <a:rPr lang="pt-BR" sz="2933" b="1" u="sng" dirty="0">
                <a:solidFill>
                  <a:srgbClr val="0000FF"/>
                </a:solidFill>
                <a:ea typeface="Times New Roman"/>
                <a:cs typeface="Times New Roman"/>
              </a:rPr>
              <a:t>objetivo</a:t>
            </a:r>
            <a:r>
              <a:rPr lang="pt-BR" sz="2933" dirty="0">
                <a:ea typeface="Times New Roman"/>
                <a:cs typeface="Times New Roman"/>
              </a:rPr>
              <a:t> a </a:t>
            </a:r>
            <a:r>
              <a:rPr lang="pt-BR" sz="2933" b="1" dirty="0">
                <a:solidFill>
                  <a:srgbClr val="0041A3"/>
                </a:solidFill>
                <a:ea typeface="Calibri"/>
                <a:cs typeface="Times New Roman"/>
              </a:rPr>
              <a:t>preservação, melhoria e recuperação da qualidade ambiental</a:t>
            </a:r>
            <a:r>
              <a:rPr lang="pt-BR" sz="2933" dirty="0">
                <a:ea typeface="Times New Roman"/>
                <a:cs typeface="Times New Roman"/>
              </a:rPr>
              <a:t> propícia à vida, visando assegurar no País condições ao desenvolvimento socioeconômico, aos interesses da segurança nacional e à proteção da dignidade da vida humana</a:t>
            </a:r>
            <a:r>
              <a:rPr lang="pt-BR" sz="2933" dirty="0" smtClean="0">
                <a:ea typeface="Times New Roman"/>
                <a:cs typeface="Times New Roman"/>
              </a:rPr>
              <a:t>.</a:t>
            </a:r>
          </a:p>
          <a:p>
            <a:pPr algn="just"/>
            <a:endParaRPr lang="pt-BR" sz="2933" dirty="0">
              <a:ea typeface="Calibri"/>
              <a:cs typeface="Times New Roman"/>
            </a:endParaRPr>
          </a:p>
          <a:p>
            <a:pPr algn="just"/>
            <a:r>
              <a:rPr lang="pt-BR" sz="2933" b="1" dirty="0" smtClean="0">
                <a:ea typeface="Calibri"/>
                <a:cs typeface="Times New Roman"/>
              </a:rPr>
              <a:t>Objetivo central -&gt;</a:t>
            </a:r>
            <a:endParaRPr lang="pt-BR" sz="2933" b="1" dirty="0">
              <a:ea typeface="Calibri"/>
              <a:cs typeface="Times New Roman"/>
            </a:endParaRPr>
          </a:p>
        </p:txBody>
      </p:sp>
      <p:sp>
        <p:nvSpPr>
          <p:cNvPr id="3" name="CaixaDeTexto 2"/>
          <p:cNvSpPr txBox="1"/>
          <p:nvPr/>
        </p:nvSpPr>
        <p:spPr>
          <a:xfrm>
            <a:off x="0" y="1360897"/>
            <a:ext cx="12192000" cy="1077218"/>
          </a:xfrm>
          <a:prstGeom prst="rect">
            <a:avLst/>
          </a:prstGeom>
          <a:noFill/>
        </p:spPr>
        <p:txBody>
          <a:bodyPr wrap="square" rtlCol="0">
            <a:spAutoFit/>
          </a:bodyPr>
          <a:lstStyle/>
          <a:p>
            <a:pPr algn="ctr"/>
            <a:r>
              <a:rPr lang="pt-BR" sz="3200" b="1" dirty="0">
                <a:solidFill>
                  <a:srgbClr val="0041A3"/>
                </a:solidFill>
                <a:ea typeface="Calibri"/>
                <a:cs typeface="Times New Roman"/>
              </a:rPr>
              <a:t>Lei 6.938/81 – Política Nacional do Meio Ambiente</a:t>
            </a:r>
            <a:endParaRPr lang="pt-BR" sz="3200" dirty="0">
              <a:latin typeface="Calibri"/>
              <a:ea typeface="Calibri"/>
              <a:cs typeface="Times New Roman"/>
            </a:endParaRPr>
          </a:p>
          <a:p>
            <a:pPr algn="ctr"/>
            <a:endParaRPr lang="pt-BR" sz="3200" dirty="0">
              <a:solidFill>
                <a:srgbClr val="0041A3"/>
              </a:solidFill>
            </a:endParaRPr>
          </a:p>
        </p:txBody>
      </p:sp>
      <p:sp>
        <p:nvSpPr>
          <p:cNvPr id="4" name="CaixaDeTexto 3"/>
          <p:cNvSpPr txBox="1"/>
          <p:nvPr/>
        </p:nvSpPr>
        <p:spPr>
          <a:xfrm>
            <a:off x="692272" y="6180076"/>
            <a:ext cx="10777040" cy="400110"/>
          </a:xfrm>
          <a:prstGeom prst="rect">
            <a:avLst/>
          </a:prstGeom>
          <a:noFill/>
        </p:spPr>
        <p:txBody>
          <a:bodyPr wrap="square" rtlCol="0">
            <a:spAutoFit/>
          </a:bodyPr>
          <a:lstStyle/>
          <a:p>
            <a:r>
              <a:rPr lang="pt-BR" sz="2000" b="1" dirty="0" smtClean="0">
                <a:cs typeface="Times New Roman"/>
              </a:rPr>
              <a:t>Professor Rosenval</a:t>
            </a:r>
            <a:endParaRPr lang="pt-BR" sz="2000" b="1" dirty="0">
              <a:cs typeface="Times New Roman"/>
            </a:endParaRPr>
          </a:p>
        </p:txBody>
      </p:sp>
    </p:spTree>
    <p:extLst>
      <p:ext uri="{BB962C8B-B14F-4D97-AF65-F5344CB8AC3E}">
        <p14:creationId xmlns:p14="http://schemas.microsoft.com/office/powerpoint/2010/main" val="18316812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ixaDeTexto 8"/>
          <p:cNvSpPr txBox="1"/>
          <p:nvPr/>
        </p:nvSpPr>
        <p:spPr>
          <a:xfrm>
            <a:off x="0" y="880844"/>
            <a:ext cx="12192000" cy="1569660"/>
          </a:xfrm>
          <a:prstGeom prst="rect">
            <a:avLst/>
          </a:prstGeom>
          <a:noFill/>
        </p:spPr>
        <p:txBody>
          <a:bodyPr wrap="square" rtlCol="0">
            <a:spAutoFit/>
          </a:bodyPr>
          <a:lstStyle/>
          <a:p>
            <a:pPr algn="ctr"/>
            <a:r>
              <a:rPr lang="pt-BR" sz="3200" b="1" dirty="0">
                <a:solidFill>
                  <a:srgbClr val="0041A3"/>
                </a:solidFill>
                <a:ea typeface="Times New Roman"/>
                <a:cs typeface="Times New Roman"/>
              </a:rPr>
              <a:t>Conceitos</a:t>
            </a:r>
            <a:endParaRPr lang="pt-BR" sz="3200" b="1" dirty="0">
              <a:solidFill>
                <a:srgbClr val="0041A3"/>
              </a:solidFill>
              <a:latin typeface="Calibri"/>
              <a:ea typeface="Calibri"/>
              <a:cs typeface="Times New Roman"/>
            </a:endParaRPr>
          </a:p>
          <a:p>
            <a:pPr algn="ctr"/>
            <a:r>
              <a:rPr lang="pt-BR" sz="3200" b="1" dirty="0">
                <a:solidFill>
                  <a:srgbClr val="0041A3"/>
                </a:solidFill>
                <a:ea typeface="Times New Roman"/>
                <a:cs typeface="Times New Roman"/>
              </a:rPr>
              <a:t>(Art. 3º da Lei 6.938/81)</a:t>
            </a:r>
            <a:endParaRPr lang="pt-BR" sz="3200" dirty="0">
              <a:solidFill>
                <a:srgbClr val="0041A3"/>
              </a:solidFill>
              <a:latin typeface="Calibri"/>
              <a:ea typeface="Calibri"/>
              <a:cs typeface="Times New Roman"/>
            </a:endParaRPr>
          </a:p>
          <a:p>
            <a:pPr algn="ctr"/>
            <a:endParaRPr lang="pt-BR" sz="3200" dirty="0">
              <a:solidFill>
                <a:srgbClr val="0041A3"/>
              </a:solidFill>
            </a:endParaRPr>
          </a:p>
        </p:txBody>
      </p:sp>
      <p:sp>
        <p:nvSpPr>
          <p:cNvPr id="4" name="CaixaDeTexto 3"/>
          <p:cNvSpPr txBox="1"/>
          <p:nvPr/>
        </p:nvSpPr>
        <p:spPr>
          <a:xfrm>
            <a:off x="826592" y="2084851"/>
            <a:ext cx="11040000" cy="1815690"/>
          </a:xfrm>
          <a:prstGeom prst="rect">
            <a:avLst/>
          </a:prstGeom>
          <a:noFill/>
        </p:spPr>
        <p:txBody>
          <a:bodyPr wrap="square" rtlCol="0">
            <a:spAutoFit/>
          </a:bodyPr>
          <a:lstStyle/>
          <a:p>
            <a:pPr algn="just"/>
            <a:r>
              <a:rPr lang="pt-BR" sz="2933" b="1" u="sng" dirty="0">
                <a:solidFill>
                  <a:srgbClr val="0041A3"/>
                </a:solidFill>
                <a:latin typeface="+mj-lt"/>
                <a:ea typeface="Calibri"/>
                <a:cs typeface="Times New Roman"/>
              </a:rPr>
              <a:t>Meio ambiente:</a:t>
            </a:r>
            <a:r>
              <a:rPr lang="pt-BR" sz="2933" b="1" dirty="0">
                <a:solidFill>
                  <a:srgbClr val="0000FF"/>
                </a:solidFill>
                <a:latin typeface="+mj-lt"/>
                <a:ea typeface="Times New Roman"/>
                <a:cs typeface="Times New Roman"/>
              </a:rPr>
              <a:t> </a:t>
            </a:r>
            <a:r>
              <a:rPr lang="pt-BR" sz="2933" dirty="0">
                <a:latin typeface="+mj-lt"/>
                <a:ea typeface="Times New Roman"/>
                <a:cs typeface="Times New Roman"/>
              </a:rPr>
              <a:t>o conjunto de condições, leis, influências e interações de ordem física, química e biológica, que permite, abriga e rege a vida em todas as suas formas. </a:t>
            </a:r>
            <a:endParaRPr lang="pt-BR" sz="2933" dirty="0">
              <a:latin typeface="+mj-lt"/>
              <a:ea typeface="Calibri"/>
              <a:cs typeface="Times New Roman"/>
            </a:endParaRPr>
          </a:p>
          <a:p>
            <a:endParaRPr lang="pt-BR" sz="2400" dirty="0"/>
          </a:p>
        </p:txBody>
      </p:sp>
      <p:sp>
        <p:nvSpPr>
          <p:cNvPr id="5" name="CaixaDeTexto 4"/>
          <p:cNvSpPr txBox="1"/>
          <p:nvPr/>
        </p:nvSpPr>
        <p:spPr>
          <a:xfrm>
            <a:off x="692272" y="6180076"/>
            <a:ext cx="10777040" cy="400110"/>
          </a:xfrm>
          <a:prstGeom prst="rect">
            <a:avLst/>
          </a:prstGeom>
          <a:noFill/>
        </p:spPr>
        <p:txBody>
          <a:bodyPr wrap="square" rtlCol="0">
            <a:spAutoFit/>
          </a:bodyPr>
          <a:lstStyle/>
          <a:p>
            <a:r>
              <a:rPr lang="pt-BR" sz="2000" b="1" dirty="0" smtClean="0">
                <a:cs typeface="Times New Roman"/>
              </a:rPr>
              <a:t>Professor Rosenval</a:t>
            </a:r>
            <a:endParaRPr lang="pt-BR" sz="2000" b="1" dirty="0">
              <a:cs typeface="Times New Roman"/>
            </a:endParaRPr>
          </a:p>
        </p:txBody>
      </p:sp>
    </p:spTree>
    <p:extLst>
      <p:ext uri="{BB962C8B-B14F-4D97-AF65-F5344CB8AC3E}">
        <p14:creationId xmlns:p14="http://schemas.microsoft.com/office/powerpoint/2010/main" val="4319287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616" y="-1487687"/>
            <a:ext cx="12661232" cy="9492203"/>
          </a:xfrm>
          <a:prstGeom prst="rect">
            <a:avLst/>
          </a:prstGeom>
        </p:spPr>
      </p:pic>
      <p:sp>
        <p:nvSpPr>
          <p:cNvPr id="4" name="CaixaDeTexto 3"/>
          <p:cNvSpPr txBox="1"/>
          <p:nvPr/>
        </p:nvSpPr>
        <p:spPr>
          <a:xfrm>
            <a:off x="692272" y="6180076"/>
            <a:ext cx="10777040" cy="400110"/>
          </a:xfrm>
          <a:prstGeom prst="rect">
            <a:avLst/>
          </a:prstGeom>
          <a:noFill/>
        </p:spPr>
        <p:txBody>
          <a:bodyPr wrap="square" rtlCol="0">
            <a:spAutoFit/>
          </a:bodyPr>
          <a:lstStyle/>
          <a:p>
            <a:r>
              <a:rPr lang="pt-BR" sz="2000" b="1" dirty="0" smtClean="0">
                <a:cs typeface="Times New Roman"/>
              </a:rPr>
              <a:t>Professor Rosenval</a:t>
            </a:r>
            <a:endParaRPr lang="pt-BR" sz="2000" b="1" dirty="0">
              <a:cs typeface="Times New Roman"/>
            </a:endParaRPr>
          </a:p>
        </p:txBody>
      </p:sp>
    </p:spTree>
    <p:extLst>
      <p:ext uri="{BB962C8B-B14F-4D97-AF65-F5344CB8AC3E}">
        <p14:creationId xmlns:p14="http://schemas.microsoft.com/office/powerpoint/2010/main" val="22486756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1583115"/>
            <a:ext cx="11040000" cy="7226145"/>
          </a:xfrm>
          <a:prstGeom prst="rect">
            <a:avLst/>
          </a:prstGeom>
          <a:noFill/>
        </p:spPr>
        <p:txBody>
          <a:bodyPr wrap="square" rtlCol="0">
            <a:spAutoFit/>
          </a:bodyPr>
          <a:lstStyle/>
          <a:p>
            <a:r>
              <a:rPr lang="pt-BR" sz="2933" b="1" u="sng" dirty="0">
                <a:solidFill>
                  <a:srgbClr val="FF0000"/>
                </a:solidFill>
                <a:ea typeface="Calibri"/>
                <a:cs typeface="Times New Roman"/>
              </a:rPr>
              <a:t>Degradação da qualidade ambiental: </a:t>
            </a:r>
            <a:r>
              <a:rPr lang="pt-BR" sz="2933" dirty="0">
                <a:ea typeface="Times New Roman"/>
                <a:cs typeface="Times New Roman"/>
              </a:rPr>
              <a:t>a </a:t>
            </a:r>
            <a:r>
              <a:rPr lang="pt-BR" sz="2933" b="1" dirty="0">
                <a:ea typeface="Times New Roman"/>
                <a:cs typeface="Times New Roman"/>
              </a:rPr>
              <a:t>alteração adversa</a:t>
            </a:r>
            <a:r>
              <a:rPr lang="pt-BR" sz="2933" dirty="0">
                <a:ea typeface="Times New Roman"/>
                <a:cs typeface="Times New Roman"/>
              </a:rPr>
              <a:t> das características do meio ambiente</a:t>
            </a:r>
            <a:r>
              <a:rPr lang="pt-BR" sz="2933" dirty="0" smtClean="0">
                <a:ea typeface="Times New Roman"/>
                <a:cs typeface="Times New Roman"/>
              </a:rPr>
              <a:t>. (Conceito mais amplo).</a:t>
            </a:r>
          </a:p>
          <a:p>
            <a:pPr algn="just">
              <a:lnSpc>
                <a:spcPct val="115000"/>
              </a:lnSpc>
              <a:spcAft>
                <a:spcPts val="1333"/>
              </a:spcAft>
            </a:pPr>
            <a:r>
              <a:rPr lang="pt-BR" sz="3200" b="1" u="sng" dirty="0">
                <a:solidFill>
                  <a:srgbClr val="0041A3"/>
                </a:solidFill>
                <a:ea typeface="Calibri"/>
                <a:cs typeface="Times New Roman"/>
              </a:rPr>
              <a:t>Poluição:</a:t>
            </a:r>
            <a:r>
              <a:rPr lang="pt-BR" sz="3200" dirty="0">
                <a:ea typeface="Times New Roman"/>
                <a:cs typeface="Times New Roman"/>
              </a:rPr>
              <a:t> a </a:t>
            </a:r>
            <a:r>
              <a:rPr lang="pt-BR" sz="3200" b="1" u="sng" dirty="0">
                <a:solidFill>
                  <a:srgbClr val="FF0000"/>
                </a:solidFill>
                <a:ea typeface="Times New Roman"/>
                <a:cs typeface="Times New Roman"/>
              </a:rPr>
              <a:t>degradação da qualidade ambiental</a:t>
            </a:r>
            <a:r>
              <a:rPr lang="pt-BR" sz="3200" dirty="0">
                <a:solidFill>
                  <a:srgbClr val="FF0000"/>
                </a:solidFill>
                <a:ea typeface="Times New Roman"/>
                <a:cs typeface="Times New Roman"/>
              </a:rPr>
              <a:t> </a:t>
            </a:r>
            <a:r>
              <a:rPr lang="pt-BR" sz="3200" b="1" dirty="0">
                <a:ea typeface="Times New Roman"/>
                <a:cs typeface="Times New Roman"/>
              </a:rPr>
              <a:t>resultante de</a:t>
            </a:r>
            <a:r>
              <a:rPr lang="pt-BR" sz="3200" dirty="0">
                <a:ea typeface="Times New Roman"/>
                <a:cs typeface="Times New Roman"/>
              </a:rPr>
              <a:t> </a:t>
            </a:r>
            <a:r>
              <a:rPr lang="pt-BR" sz="3200" b="1" u="sng" dirty="0">
                <a:ea typeface="Times New Roman"/>
                <a:cs typeface="Times New Roman"/>
              </a:rPr>
              <a:t>atividades que</a:t>
            </a:r>
            <a:r>
              <a:rPr lang="pt-BR" sz="3200" dirty="0">
                <a:ea typeface="Times New Roman"/>
                <a:cs typeface="Times New Roman"/>
              </a:rPr>
              <a:t> </a:t>
            </a:r>
            <a:r>
              <a:rPr lang="pt-BR" sz="3200" b="1" dirty="0">
                <a:ea typeface="Times New Roman"/>
                <a:cs typeface="Times New Roman"/>
              </a:rPr>
              <a:t>direta </a:t>
            </a:r>
            <a:r>
              <a:rPr lang="pt-BR" sz="3200" b="1" u="sng" dirty="0">
                <a:ea typeface="Times New Roman"/>
                <a:cs typeface="Times New Roman"/>
              </a:rPr>
              <a:t>ou</a:t>
            </a:r>
            <a:r>
              <a:rPr lang="pt-BR" sz="3200" b="1" dirty="0">
                <a:ea typeface="Times New Roman"/>
                <a:cs typeface="Times New Roman"/>
              </a:rPr>
              <a:t> indiretamente</a:t>
            </a:r>
            <a:r>
              <a:rPr lang="pt-BR" sz="3200" dirty="0">
                <a:ea typeface="Times New Roman"/>
                <a:cs typeface="Times New Roman"/>
              </a:rPr>
              <a:t>:</a:t>
            </a:r>
            <a:endParaRPr lang="pt-BR" sz="3200" dirty="0">
              <a:ea typeface="Calibri"/>
              <a:cs typeface="Times New Roman"/>
            </a:endParaRPr>
          </a:p>
          <a:p>
            <a:pPr marL="457189" indent="-457189" algn="just">
              <a:buFont typeface="Wingdings"/>
              <a:buChar char=""/>
            </a:pPr>
            <a:r>
              <a:rPr lang="pt-BR" sz="2000" b="1" dirty="0">
                <a:ea typeface="Times New Roman"/>
                <a:cs typeface="Times New Roman"/>
              </a:rPr>
              <a:t>Prejudiquem:</a:t>
            </a:r>
            <a:endParaRPr lang="pt-BR" sz="2000" dirty="0">
              <a:ea typeface="Calibri"/>
              <a:cs typeface="Times New Roman"/>
            </a:endParaRPr>
          </a:p>
          <a:p>
            <a:pPr marL="457189" indent="-457189" algn="just">
              <a:buFont typeface="Wingdings" panose="05000000000000000000" pitchFamily="2" charset="2"/>
              <a:buChar char="ü"/>
            </a:pPr>
            <a:r>
              <a:rPr lang="pt-BR" sz="2000" b="1" dirty="0">
                <a:ea typeface="Times New Roman"/>
                <a:cs typeface="Times New Roman"/>
              </a:rPr>
              <a:t>a saúde, </a:t>
            </a:r>
            <a:endParaRPr lang="pt-BR" sz="2000" dirty="0">
              <a:ea typeface="Calibri"/>
              <a:cs typeface="Times New Roman"/>
            </a:endParaRPr>
          </a:p>
          <a:p>
            <a:pPr marL="457189" indent="-457189" algn="just">
              <a:buFont typeface="Wingdings" panose="05000000000000000000" pitchFamily="2" charset="2"/>
              <a:buChar char="ü"/>
            </a:pPr>
            <a:r>
              <a:rPr lang="pt-BR" sz="2000" b="1" dirty="0">
                <a:ea typeface="Times New Roman"/>
                <a:cs typeface="Times New Roman"/>
              </a:rPr>
              <a:t>a segurança e </a:t>
            </a:r>
            <a:endParaRPr lang="pt-BR" sz="2000" dirty="0">
              <a:ea typeface="Calibri"/>
              <a:cs typeface="Times New Roman"/>
            </a:endParaRPr>
          </a:p>
          <a:p>
            <a:pPr marL="457189" indent="-457189" algn="just">
              <a:buFont typeface="Wingdings" panose="05000000000000000000" pitchFamily="2" charset="2"/>
              <a:buChar char="ü"/>
            </a:pPr>
            <a:r>
              <a:rPr lang="pt-BR" sz="2000" b="1" dirty="0">
                <a:ea typeface="Times New Roman"/>
                <a:cs typeface="Times New Roman"/>
              </a:rPr>
              <a:t>o bem-estar da população;</a:t>
            </a:r>
            <a:endParaRPr lang="pt-BR" sz="2000" dirty="0">
              <a:ea typeface="Calibri"/>
              <a:cs typeface="Times New Roman"/>
            </a:endParaRPr>
          </a:p>
          <a:p>
            <a:pPr marL="457189" indent="-457189" algn="just">
              <a:buFont typeface="Wingdings"/>
              <a:buChar char=""/>
            </a:pPr>
            <a:r>
              <a:rPr lang="pt-BR" sz="2000" b="1" dirty="0">
                <a:ea typeface="Times New Roman"/>
                <a:cs typeface="Times New Roman"/>
              </a:rPr>
              <a:t>criem condições adversas às atividades sociais e econômicas;</a:t>
            </a:r>
            <a:endParaRPr lang="pt-BR" sz="2000" dirty="0">
              <a:ea typeface="Calibri"/>
              <a:cs typeface="Times New Roman"/>
            </a:endParaRPr>
          </a:p>
          <a:p>
            <a:pPr marL="457189" indent="-457189" algn="just">
              <a:buFont typeface="Wingdings"/>
              <a:buChar char=""/>
            </a:pPr>
            <a:r>
              <a:rPr lang="pt-BR" sz="2000" b="1" dirty="0">
                <a:ea typeface="Times New Roman"/>
                <a:cs typeface="Times New Roman"/>
              </a:rPr>
              <a:t>afetem desfavoravelmente a biota;</a:t>
            </a:r>
            <a:endParaRPr lang="pt-BR" sz="2000" dirty="0">
              <a:ea typeface="Calibri"/>
              <a:cs typeface="Times New Roman"/>
            </a:endParaRPr>
          </a:p>
          <a:p>
            <a:pPr marL="457189" indent="-457189" algn="just">
              <a:buFont typeface="Wingdings"/>
              <a:buChar char=""/>
            </a:pPr>
            <a:r>
              <a:rPr lang="pt-BR" sz="2000" b="1" dirty="0">
                <a:ea typeface="Times New Roman"/>
                <a:cs typeface="Times New Roman"/>
              </a:rPr>
              <a:t>afetem as condições estéticas ou sanitárias do meio ambiente;</a:t>
            </a:r>
            <a:endParaRPr lang="pt-BR" sz="2000" dirty="0">
              <a:ea typeface="Calibri"/>
              <a:cs typeface="Times New Roman"/>
            </a:endParaRPr>
          </a:p>
          <a:p>
            <a:pPr marL="457189" indent="-457189" algn="just">
              <a:lnSpc>
                <a:spcPct val="115000"/>
              </a:lnSpc>
              <a:spcAft>
                <a:spcPts val="1333"/>
              </a:spcAft>
              <a:buFont typeface="Wingdings" panose="05000000000000000000" pitchFamily="2" charset="2"/>
              <a:buChar char="ü"/>
            </a:pPr>
            <a:r>
              <a:rPr lang="pt-BR" sz="2000" b="1" dirty="0">
                <a:ea typeface="Times New Roman"/>
                <a:cs typeface="Times New Roman"/>
              </a:rPr>
              <a:t>lancem matérias ou energia em desacordo com os padrões ambientais estabelecidos.</a:t>
            </a:r>
            <a:endParaRPr lang="pt-BR" sz="2000" dirty="0">
              <a:ea typeface="Calibri"/>
              <a:cs typeface="Times New Roman"/>
            </a:endParaRPr>
          </a:p>
          <a:p>
            <a:endParaRPr lang="pt-BR" sz="2933" dirty="0" smtClean="0">
              <a:ea typeface="Times New Roman"/>
              <a:cs typeface="Times New Roman"/>
            </a:endParaRPr>
          </a:p>
          <a:p>
            <a:endParaRPr lang="pt-BR" sz="2933" dirty="0">
              <a:ea typeface="Times New Roman"/>
              <a:cs typeface="Times New Roman"/>
            </a:endParaRPr>
          </a:p>
          <a:p>
            <a:endParaRPr lang="pt-BR" sz="2933" dirty="0">
              <a:ea typeface="Calibri"/>
              <a:cs typeface="Times New Roman"/>
            </a:endParaRPr>
          </a:p>
          <a:p>
            <a:endParaRPr lang="pt-BR" sz="2933" dirty="0">
              <a:ea typeface="Calibri"/>
              <a:cs typeface="Times New Roman"/>
            </a:endParaRPr>
          </a:p>
          <a:p>
            <a:endParaRPr lang="pt-BR" sz="2933" dirty="0"/>
          </a:p>
        </p:txBody>
      </p:sp>
    </p:spTree>
    <p:extLst>
      <p:ext uri="{BB962C8B-B14F-4D97-AF65-F5344CB8AC3E}">
        <p14:creationId xmlns:p14="http://schemas.microsoft.com/office/powerpoint/2010/main" val="33939366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040000" cy="1815690"/>
          </a:xfrm>
          <a:prstGeom prst="rect">
            <a:avLst/>
          </a:prstGeom>
          <a:noFill/>
        </p:spPr>
        <p:txBody>
          <a:bodyPr wrap="square" rtlCol="0">
            <a:spAutoFit/>
          </a:bodyPr>
          <a:lstStyle/>
          <a:p>
            <a:r>
              <a:rPr lang="pt-BR" sz="2933" b="1" u="sng" dirty="0">
                <a:solidFill>
                  <a:srgbClr val="0041A3"/>
                </a:solidFill>
              </a:rPr>
              <a:t>Poluidor:</a:t>
            </a:r>
            <a:r>
              <a:rPr lang="pt-BR" sz="2933" dirty="0">
                <a:solidFill>
                  <a:srgbClr val="0041A3"/>
                </a:solidFill>
              </a:rPr>
              <a:t> </a:t>
            </a:r>
            <a:r>
              <a:rPr lang="pt-BR" sz="2933" dirty="0"/>
              <a:t>a </a:t>
            </a:r>
            <a:r>
              <a:rPr lang="pt-BR" sz="2933" b="1" dirty="0"/>
              <a:t>pessoa física </a:t>
            </a:r>
            <a:r>
              <a:rPr lang="pt-BR" sz="2933" b="1" u="sng" dirty="0"/>
              <a:t>ou</a:t>
            </a:r>
            <a:r>
              <a:rPr lang="pt-BR" sz="2933" b="1" dirty="0"/>
              <a:t> jurídica</a:t>
            </a:r>
            <a:r>
              <a:rPr lang="pt-BR" sz="2933" dirty="0"/>
              <a:t>, de </a:t>
            </a:r>
            <a:r>
              <a:rPr lang="pt-BR" sz="2933" b="1" dirty="0"/>
              <a:t>direito público </a:t>
            </a:r>
            <a:r>
              <a:rPr lang="pt-BR" sz="2933" b="1" u="sng" dirty="0"/>
              <a:t>ou</a:t>
            </a:r>
            <a:r>
              <a:rPr lang="pt-BR" sz="2933" b="1" dirty="0"/>
              <a:t> privado</a:t>
            </a:r>
            <a:r>
              <a:rPr lang="pt-BR" sz="2933" dirty="0"/>
              <a:t>, </a:t>
            </a:r>
            <a:r>
              <a:rPr lang="pt-BR" sz="2933" b="1" dirty="0"/>
              <a:t>responsável</a:t>
            </a:r>
            <a:r>
              <a:rPr lang="pt-BR" sz="2933" dirty="0"/>
              <a:t>, </a:t>
            </a:r>
            <a:r>
              <a:rPr lang="pt-BR" sz="2933" b="1" dirty="0"/>
              <a:t>direta </a:t>
            </a:r>
            <a:r>
              <a:rPr lang="pt-BR" sz="2933" b="1" u="sng" dirty="0"/>
              <a:t>ou</a:t>
            </a:r>
            <a:r>
              <a:rPr lang="pt-BR" sz="2933" b="1" dirty="0"/>
              <a:t> indiretamente</a:t>
            </a:r>
            <a:r>
              <a:rPr lang="pt-BR" sz="2933" dirty="0"/>
              <a:t>, por atividade causadora de degradação ambiental.</a:t>
            </a:r>
          </a:p>
          <a:p>
            <a:endParaRPr lang="pt-BR" sz="2400" dirty="0"/>
          </a:p>
        </p:txBody>
      </p:sp>
    </p:spTree>
    <p:extLst>
      <p:ext uri="{BB962C8B-B14F-4D97-AF65-F5344CB8AC3E}">
        <p14:creationId xmlns:p14="http://schemas.microsoft.com/office/powerpoint/2010/main" val="42716226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41210"/>
            <a:ext cx="12192000" cy="9140419"/>
          </a:xfrm>
          <a:prstGeom prst="rect">
            <a:avLst/>
          </a:prstGeom>
        </p:spPr>
      </p:pic>
      <p:sp>
        <p:nvSpPr>
          <p:cNvPr id="3" name="CaixaDeTexto 2"/>
          <p:cNvSpPr txBox="1"/>
          <p:nvPr/>
        </p:nvSpPr>
        <p:spPr>
          <a:xfrm>
            <a:off x="692272" y="6180076"/>
            <a:ext cx="10777040" cy="400110"/>
          </a:xfrm>
          <a:prstGeom prst="rect">
            <a:avLst/>
          </a:prstGeom>
          <a:noFill/>
        </p:spPr>
        <p:txBody>
          <a:bodyPr wrap="square" rtlCol="0">
            <a:spAutoFit/>
          </a:bodyPr>
          <a:lstStyle/>
          <a:p>
            <a:r>
              <a:rPr lang="pt-BR" sz="2000" b="1" dirty="0" smtClean="0">
                <a:cs typeface="Times New Roman"/>
              </a:rPr>
              <a:t>Professor Rosenval</a:t>
            </a:r>
            <a:endParaRPr lang="pt-BR" sz="2000" b="1" dirty="0">
              <a:cs typeface="Times New Roman"/>
            </a:endParaRPr>
          </a:p>
        </p:txBody>
      </p:sp>
    </p:spTree>
    <p:extLst>
      <p:ext uri="{BB962C8B-B14F-4D97-AF65-F5344CB8AC3E}">
        <p14:creationId xmlns:p14="http://schemas.microsoft.com/office/powerpoint/2010/main" val="36186106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717" y="190819"/>
            <a:ext cx="10740788" cy="8052436"/>
          </a:xfrm>
          <a:prstGeom prst="rect">
            <a:avLst/>
          </a:prstGeom>
        </p:spPr>
      </p:pic>
    </p:spTree>
    <p:extLst>
      <p:ext uri="{BB962C8B-B14F-4D97-AF65-F5344CB8AC3E}">
        <p14:creationId xmlns:p14="http://schemas.microsoft.com/office/powerpoint/2010/main" val="35860614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040000" cy="3375796"/>
          </a:xfrm>
          <a:prstGeom prst="rect">
            <a:avLst/>
          </a:prstGeom>
          <a:noFill/>
        </p:spPr>
        <p:txBody>
          <a:bodyPr wrap="square" rtlCol="0">
            <a:spAutoFit/>
          </a:bodyPr>
          <a:lstStyle/>
          <a:p>
            <a:pPr algn="ctr"/>
            <a:r>
              <a:rPr lang="pt-BR" sz="2667" b="1" dirty="0">
                <a:solidFill>
                  <a:srgbClr val="0000FF"/>
                </a:solidFill>
              </a:rPr>
              <a:t>Objetivos</a:t>
            </a:r>
          </a:p>
          <a:p>
            <a:pPr algn="ctr"/>
            <a:endParaRPr lang="pt-BR" sz="2667" b="1" dirty="0">
              <a:solidFill>
                <a:srgbClr val="0000FF"/>
              </a:solidFill>
            </a:endParaRPr>
          </a:p>
          <a:p>
            <a:pPr algn="just"/>
            <a:r>
              <a:rPr lang="pt-BR" sz="2667" b="1" dirty="0"/>
              <a:t>Compatibilização do desenvolvimento econômico social</a:t>
            </a:r>
            <a:r>
              <a:rPr lang="pt-BR" sz="2667" dirty="0"/>
              <a:t> com a </a:t>
            </a:r>
            <a:r>
              <a:rPr lang="pt-BR" sz="2667" b="1" dirty="0"/>
              <a:t>preservação da qualidade do meio ambiente</a:t>
            </a:r>
            <a:r>
              <a:rPr lang="pt-BR" sz="2667" dirty="0"/>
              <a:t> e do </a:t>
            </a:r>
            <a:r>
              <a:rPr lang="pt-BR" sz="2667" b="1" dirty="0"/>
              <a:t>equilíbrio ecológico</a:t>
            </a:r>
            <a:r>
              <a:rPr lang="pt-BR" sz="2667" dirty="0"/>
              <a:t>.</a:t>
            </a:r>
          </a:p>
          <a:p>
            <a:pPr algn="just"/>
            <a:endParaRPr lang="pt-BR" sz="2667" dirty="0"/>
          </a:p>
          <a:p>
            <a:pPr algn="just"/>
            <a:r>
              <a:rPr lang="pt-BR" sz="2667" b="1" dirty="0"/>
              <a:t>Imposição, ao </a:t>
            </a:r>
            <a:r>
              <a:rPr lang="pt-BR" sz="2667" b="1" u="sng" dirty="0"/>
              <a:t>poluidor</a:t>
            </a:r>
            <a:r>
              <a:rPr lang="pt-BR" sz="2667" b="1" dirty="0"/>
              <a:t> e ao </a:t>
            </a:r>
            <a:r>
              <a:rPr lang="pt-BR" sz="2667" b="1" u="sng" dirty="0"/>
              <a:t>predador</a:t>
            </a:r>
            <a:r>
              <a:rPr lang="pt-BR" sz="2667" b="1" dirty="0"/>
              <a:t>, da obrigação de recuperar e/ou indenizar os danos causados</a:t>
            </a:r>
            <a:r>
              <a:rPr lang="pt-BR" sz="2667" dirty="0"/>
              <a:t>, e </a:t>
            </a:r>
            <a:r>
              <a:rPr lang="pt-BR" sz="2667" b="1" dirty="0"/>
              <a:t>ao</a:t>
            </a:r>
            <a:r>
              <a:rPr lang="pt-BR" sz="2667" dirty="0"/>
              <a:t> </a:t>
            </a:r>
            <a:r>
              <a:rPr lang="pt-BR" sz="2667" b="1" u="sng" dirty="0"/>
              <a:t>usuário</a:t>
            </a:r>
            <a:r>
              <a:rPr lang="pt-BR" sz="2667" b="1" dirty="0"/>
              <a:t>, de contribuição pela utilização de recursos ambientais com fins econômicos.</a:t>
            </a:r>
            <a:r>
              <a:rPr lang="pt-BR" sz="2667" dirty="0"/>
              <a:t> </a:t>
            </a:r>
            <a:endParaRPr lang="pt-BR" sz="2667" b="1" dirty="0">
              <a:solidFill>
                <a:srgbClr val="0000FF"/>
              </a:solidFill>
            </a:endParaRPr>
          </a:p>
        </p:txBody>
      </p:sp>
    </p:spTree>
    <p:extLst>
      <p:ext uri="{BB962C8B-B14F-4D97-AF65-F5344CB8AC3E}">
        <p14:creationId xmlns:p14="http://schemas.microsoft.com/office/powerpoint/2010/main" val="687419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719404" y="771665"/>
            <a:ext cx="10849205" cy="5263749"/>
          </a:xfrm>
          <a:prstGeom prst="rect">
            <a:avLst/>
          </a:prstGeom>
        </p:spPr>
        <p:txBody>
          <a:bodyPr wrap="square">
            <a:spAutoFit/>
          </a:bodyPr>
          <a:lstStyle/>
          <a:p>
            <a:pPr algn="just">
              <a:lnSpc>
                <a:spcPct val="150000"/>
              </a:lnSpc>
            </a:pPr>
            <a:r>
              <a:rPr lang="pt-BR" sz="2667" b="1" dirty="0">
                <a:solidFill>
                  <a:srgbClr val="0000FF"/>
                </a:solidFill>
              </a:rPr>
              <a:t>Novo Código Florestal </a:t>
            </a:r>
            <a:r>
              <a:rPr lang="pt-BR" sz="2667" b="1" dirty="0"/>
              <a:t>(Obrigação </a:t>
            </a:r>
            <a:r>
              <a:rPr lang="pt-BR" sz="2667" b="1" i="1" dirty="0" err="1"/>
              <a:t>propter</a:t>
            </a:r>
            <a:r>
              <a:rPr lang="pt-BR" sz="2667" b="1" i="1" dirty="0"/>
              <a:t> rem)</a:t>
            </a:r>
          </a:p>
          <a:p>
            <a:pPr algn="just">
              <a:lnSpc>
                <a:spcPct val="150000"/>
              </a:lnSpc>
            </a:pPr>
            <a:endParaRPr lang="pt-BR" sz="2667" b="1" dirty="0">
              <a:solidFill>
                <a:srgbClr val="0000FF"/>
              </a:solidFill>
            </a:endParaRPr>
          </a:p>
          <a:p>
            <a:pPr algn="just">
              <a:lnSpc>
                <a:spcPct val="150000"/>
              </a:lnSpc>
            </a:pPr>
            <a:r>
              <a:rPr lang="pt-BR" sz="2667" dirty="0"/>
              <a:t>As obrigações previstas no Código Florestal têm natureza real e são transmitidas ao sucessor, de qualquer natureza, no caso de transferência de domínio ou posse do imóvel rural.</a:t>
            </a:r>
            <a:endParaRPr lang="pt-BR" sz="2667" b="1" dirty="0">
              <a:solidFill>
                <a:srgbClr val="0000FF"/>
              </a:solidFill>
            </a:endParaRPr>
          </a:p>
          <a:p>
            <a:pPr algn="just">
              <a:lnSpc>
                <a:spcPct val="150000"/>
              </a:lnSpc>
            </a:pPr>
            <a:endParaRPr lang="pt-BR" sz="2667" b="1" dirty="0"/>
          </a:p>
          <a:p>
            <a:pPr algn="just"/>
            <a:endParaRPr lang="pt-BR" sz="2400" b="1" dirty="0"/>
          </a:p>
          <a:p>
            <a:pPr algn="just"/>
            <a:r>
              <a:rPr lang="pt-BR" sz="2400" b="1" dirty="0"/>
              <a:t>  </a:t>
            </a:r>
          </a:p>
          <a:p>
            <a:pPr algn="just"/>
            <a:endParaRPr lang="pt-BR" sz="2400" b="1" dirty="0"/>
          </a:p>
          <a:p>
            <a:pPr algn="just"/>
            <a:r>
              <a:rPr lang="pt-BR" sz="2400" b="1" dirty="0"/>
              <a:t> </a:t>
            </a:r>
          </a:p>
        </p:txBody>
      </p:sp>
    </p:spTree>
    <p:extLst>
      <p:ext uri="{BB962C8B-B14F-4D97-AF65-F5344CB8AC3E}">
        <p14:creationId xmlns:p14="http://schemas.microsoft.com/office/powerpoint/2010/main" val="4607893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1508788"/>
            <a:ext cx="11040000" cy="5114221"/>
          </a:xfrm>
          <a:prstGeom prst="rect">
            <a:avLst/>
          </a:prstGeom>
          <a:noFill/>
        </p:spPr>
        <p:txBody>
          <a:bodyPr wrap="square" rtlCol="0">
            <a:spAutoFit/>
          </a:bodyPr>
          <a:lstStyle/>
          <a:p>
            <a:pPr algn="just">
              <a:lnSpc>
                <a:spcPct val="115000"/>
              </a:lnSpc>
              <a:spcAft>
                <a:spcPts val="1333"/>
              </a:spcAft>
            </a:pPr>
            <a:r>
              <a:rPr lang="pt-BR" sz="2933" b="1" dirty="0" smtClean="0">
                <a:solidFill>
                  <a:srgbClr val="0000FF"/>
                </a:solidFill>
                <a:latin typeface="+mj-lt"/>
                <a:ea typeface="Times New Roman"/>
                <a:cs typeface="Times New Roman"/>
              </a:rPr>
              <a:t>CTF</a:t>
            </a:r>
          </a:p>
          <a:p>
            <a:pPr algn="just">
              <a:lnSpc>
                <a:spcPct val="115000"/>
              </a:lnSpc>
              <a:spcAft>
                <a:spcPts val="1333"/>
              </a:spcAft>
            </a:pPr>
            <a:r>
              <a:rPr lang="pt-BR" sz="2933" b="1" dirty="0" smtClean="0">
                <a:solidFill>
                  <a:srgbClr val="0000FF"/>
                </a:solidFill>
                <a:latin typeface="+mj-lt"/>
                <a:ea typeface="Times New Roman"/>
                <a:cs typeface="Times New Roman"/>
              </a:rPr>
              <a:t>Cadastro </a:t>
            </a:r>
            <a:r>
              <a:rPr lang="pt-BR" sz="2933" b="1" dirty="0">
                <a:solidFill>
                  <a:srgbClr val="0000FF"/>
                </a:solidFill>
                <a:latin typeface="+mj-lt"/>
                <a:ea typeface="Times New Roman"/>
                <a:cs typeface="Times New Roman"/>
              </a:rPr>
              <a:t>Técnico Federal de Atividades e Instrumento de Defesa Ambiental </a:t>
            </a:r>
            <a:r>
              <a:rPr lang="pt-BR" sz="2933" dirty="0">
                <a:latin typeface="+mj-lt"/>
                <a:ea typeface="Times New Roman"/>
                <a:cs typeface="Times New Roman"/>
              </a:rPr>
              <a:t>(para registro obrigatório de pessoas físicas ou jurídicas que se dedicam a consultoria técnica sobre problemas ecológicos e ambientais e à indústria e comércio de equipamentos, aparelhos e instrumentos destinados ao controle de atividades efetiva ou potencialmente poluidoras); </a:t>
            </a:r>
            <a:endParaRPr lang="pt-BR" sz="2933" dirty="0">
              <a:latin typeface="+mj-lt"/>
              <a:ea typeface="Calibri"/>
              <a:cs typeface="Times New Roman"/>
            </a:endParaRPr>
          </a:p>
          <a:p>
            <a:pPr algn="just">
              <a:lnSpc>
                <a:spcPct val="115000"/>
              </a:lnSpc>
              <a:spcAft>
                <a:spcPts val="1333"/>
              </a:spcAft>
            </a:pPr>
            <a:r>
              <a:rPr lang="pt-BR" sz="2933" b="1" dirty="0">
                <a:latin typeface="+mj-lt"/>
                <a:ea typeface="Times New Roman"/>
                <a:cs typeface="Times New Roman"/>
              </a:rPr>
              <a:t>Obs.: </a:t>
            </a:r>
            <a:r>
              <a:rPr lang="pt-BR" sz="2933" b="1" dirty="0">
                <a:solidFill>
                  <a:srgbClr val="0000FF"/>
                </a:solidFill>
                <a:latin typeface="+mj-lt"/>
                <a:ea typeface="Times New Roman"/>
                <a:cs typeface="Times New Roman"/>
              </a:rPr>
              <a:t>O cadastro técnico federal é </a:t>
            </a:r>
            <a:r>
              <a:rPr lang="pt-BR" sz="2933" b="1" dirty="0">
                <a:solidFill>
                  <a:srgbClr val="0041A3"/>
                </a:solidFill>
                <a:latin typeface="+mj-lt"/>
                <a:ea typeface="Times New Roman"/>
                <a:cs typeface="Times New Roman"/>
              </a:rPr>
              <a:t>administrado pelo IBAMA</a:t>
            </a:r>
            <a:r>
              <a:rPr lang="pt-BR" sz="2933" b="1" dirty="0">
                <a:latin typeface="+mj-lt"/>
                <a:ea typeface="Times New Roman"/>
                <a:cs typeface="Times New Roman"/>
              </a:rPr>
              <a:t>.</a:t>
            </a:r>
            <a:endParaRPr lang="pt-BR" sz="2933" dirty="0">
              <a:latin typeface="+mj-lt"/>
              <a:ea typeface="Calibri"/>
              <a:cs typeface="Times New Roman"/>
            </a:endParaRPr>
          </a:p>
          <a:p>
            <a:endParaRPr lang="pt-BR" sz="2400" dirty="0"/>
          </a:p>
        </p:txBody>
      </p:sp>
    </p:spTree>
    <p:extLst>
      <p:ext uri="{BB962C8B-B14F-4D97-AF65-F5344CB8AC3E}">
        <p14:creationId xmlns:p14="http://schemas.microsoft.com/office/powerpoint/2010/main" val="6453931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1104825"/>
            <a:ext cx="11040000" cy="4510466"/>
          </a:xfrm>
          <a:prstGeom prst="rect">
            <a:avLst/>
          </a:prstGeom>
          <a:noFill/>
        </p:spPr>
        <p:txBody>
          <a:bodyPr wrap="square" rtlCol="0">
            <a:spAutoFit/>
          </a:bodyPr>
          <a:lstStyle/>
          <a:p>
            <a:pPr algn="just">
              <a:lnSpc>
                <a:spcPct val="115000"/>
              </a:lnSpc>
              <a:spcAft>
                <a:spcPts val="1333"/>
              </a:spcAft>
            </a:pPr>
            <a:r>
              <a:rPr lang="pt-BR" sz="2933" b="1" dirty="0" smtClean="0">
                <a:solidFill>
                  <a:srgbClr val="0000FF"/>
                </a:solidFill>
                <a:latin typeface="+mj-lt"/>
                <a:ea typeface="Times New Roman"/>
                <a:cs typeface="Times New Roman"/>
              </a:rPr>
              <a:t>Cadastro </a:t>
            </a:r>
            <a:r>
              <a:rPr lang="pt-BR" sz="2933" b="1" dirty="0">
                <a:solidFill>
                  <a:srgbClr val="0000FF"/>
                </a:solidFill>
                <a:latin typeface="+mj-lt"/>
                <a:ea typeface="Times New Roman"/>
                <a:cs typeface="Times New Roman"/>
              </a:rPr>
              <a:t>Técnico Federal</a:t>
            </a:r>
            <a:r>
              <a:rPr lang="pt-BR" sz="2933" dirty="0">
                <a:solidFill>
                  <a:srgbClr val="0000FF"/>
                </a:solidFill>
                <a:latin typeface="+mj-lt"/>
                <a:ea typeface="Times New Roman"/>
                <a:cs typeface="Times New Roman"/>
              </a:rPr>
              <a:t> </a:t>
            </a:r>
            <a:r>
              <a:rPr lang="pt-BR" sz="2933" b="1" dirty="0">
                <a:solidFill>
                  <a:srgbClr val="0000FF"/>
                </a:solidFill>
                <a:latin typeface="+mj-lt"/>
                <a:ea typeface="Times New Roman"/>
                <a:cs typeface="Times New Roman"/>
              </a:rPr>
              <a:t>de atividades potencialmente poluidoras e/ou utilizadoras dos recursos ambientais</a:t>
            </a:r>
            <a:r>
              <a:rPr lang="pt-BR" sz="2933" dirty="0">
                <a:solidFill>
                  <a:srgbClr val="0000FF"/>
                </a:solidFill>
                <a:latin typeface="+mj-lt"/>
                <a:ea typeface="Times New Roman"/>
                <a:cs typeface="Times New Roman"/>
              </a:rPr>
              <a:t> </a:t>
            </a:r>
            <a:r>
              <a:rPr lang="pt-BR" sz="2933" dirty="0">
                <a:latin typeface="+mj-lt"/>
                <a:ea typeface="Times New Roman"/>
                <a:cs typeface="Times New Roman"/>
              </a:rPr>
              <a:t>(para registro obrigatório de pessoas físicas ou jurídicas que se dedicam a atividades potencialmente poluidoras e/ou à extração, produção, transporte e comercialização de produtos potencialmente perigosos ao meio ambiente, assim como de produtos e subprodutos da fauna e flora); </a:t>
            </a:r>
            <a:endParaRPr lang="pt-BR" sz="2933" dirty="0">
              <a:latin typeface="+mj-lt"/>
              <a:ea typeface="Calibri"/>
              <a:cs typeface="Times New Roman"/>
            </a:endParaRPr>
          </a:p>
          <a:p>
            <a:pPr algn="just">
              <a:lnSpc>
                <a:spcPct val="115000"/>
              </a:lnSpc>
              <a:spcAft>
                <a:spcPts val="1333"/>
              </a:spcAft>
            </a:pPr>
            <a:r>
              <a:rPr lang="pt-BR" sz="2933" b="1" dirty="0">
                <a:latin typeface="+mj-lt"/>
                <a:ea typeface="Times New Roman"/>
                <a:cs typeface="Times New Roman"/>
              </a:rPr>
              <a:t>Obs.:</a:t>
            </a:r>
            <a:r>
              <a:rPr lang="pt-BR" sz="2933" dirty="0">
                <a:latin typeface="+mj-lt"/>
                <a:ea typeface="Times New Roman"/>
                <a:cs typeface="Times New Roman"/>
              </a:rPr>
              <a:t> </a:t>
            </a:r>
            <a:r>
              <a:rPr lang="pt-BR" sz="2933" b="1" dirty="0">
                <a:solidFill>
                  <a:srgbClr val="0041A3"/>
                </a:solidFill>
                <a:latin typeface="+mj-lt"/>
                <a:ea typeface="Times New Roman"/>
                <a:cs typeface="Times New Roman"/>
              </a:rPr>
              <a:t>o cadastro técnico federal é administrado pelo IBAMA.</a:t>
            </a:r>
            <a:endParaRPr lang="pt-BR" sz="2933" dirty="0">
              <a:latin typeface="+mj-lt"/>
              <a:ea typeface="Calibri"/>
              <a:cs typeface="Times New Roman"/>
            </a:endParaRPr>
          </a:p>
          <a:p>
            <a:endParaRPr lang="pt-BR" sz="2933" dirty="0">
              <a:latin typeface="+mj-lt"/>
            </a:endParaRPr>
          </a:p>
        </p:txBody>
      </p:sp>
    </p:spTree>
    <p:extLst>
      <p:ext uri="{BB962C8B-B14F-4D97-AF65-F5344CB8AC3E}">
        <p14:creationId xmlns:p14="http://schemas.microsoft.com/office/powerpoint/2010/main" val="26351818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ixaDeTexto 8"/>
          <p:cNvSpPr txBox="1"/>
          <p:nvPr/>
        </p:nvSpPr>
        <p:spPr>
          <a:xfrm>
            <a:off x="0" y="880844"/>
            <a:ext cx="12192000" cy="1077218"/>
          </a:xfrm>
          <a:prstGeom prst="rect">
            <a:avLst/>
          </a:prstGeom>
          <a:noFill/>
        </p:spPr>
        <p:txBody>
          <a:bodyPr wrap="square" rtlCol="0">
            <a:spAutoFit/>
          </a:bodyPr>
          <a:lstStyle/>
          <a:p>
            <a:pPr algn="ctr"/>
            <a:r>
              <a:rPr lang="pt-BR" sz="3200" b="1" dirty="0">
                <a:solidFill>
                  <a:srgbClr val="0041A3"/>
                </a:solidFill>
                <a:ea typeface="Calibri"/>
                <a:cs typeface="Times New Roman"/>
              </a:rPr>
              <a:t>Sistema Nacional do Meio Ambiente - SISNAMA </a:t>
            </a:r>
            <a:endParaRPr lang="pt-BR" sz="3200" dirty="0">
              <a:latin typeface="Calibri"/>
              <a:ea typeface="Calibri"/>
              <a:cs typeface="Times New Roman"/>
            </a:endParaRPr>
          </a:p>
          <a:p>
            <a:pPr algn="ctr"/>
            <a:endParaRPr lang="pt-BR" sz="3200" dirty="0">
              <a:solidFill>
                <a:srgbClr val="0041A3"/>
              </a:solidFill>
            </a:endParaRPr>
          </a:p>
        </p:txBody>
      </p:sp>
      <p:sp>
        <p:nvSpPr>
          <p:cNvPr id="2" name="CaixaDeTexto 1"/>
          <p:cNvSpPr txBox="1"/>
          <p:nvPr/>
        </p:nvSpPr>
        <p:spPr>
          <a:xfrm>
            <a:off x="623392" y="1674288"/>
            <a:ext cx="11040000" cy="2786597"/>
          </a:xfrm>
          <a:prstGeom prst="rect">
            <a:avLst/>
          </a:prstGeom>
          <a:noFill/>
        </p:spPr>
        <p:txBody>
          <a:bodyPr wrap="square" rtlCol="0">
            <a:spAutoFit/>
          </a:bodyPr>
          <a:lstStyle/>
          <a:p>
            <a:pPr algn="just">
              <a:lnSpc>
                <a:spcPct val="115000"/>
              </a:lnSpc>
              <a:spcAft>
                <a:spcPts val="1333"/>
              </a:spcAft>
            </a:pPr>
            <a:r>
              <a:rPr lang="pt-BR" sz="2933" dirty="0">
                <a:ea typeface="Times New Roman"/>
                <a:cs typeface="Times New Roman"/>
              </a:rPr>
              <a:t>O Sistema Nacional do Meio Ambiente (</a:t>
            </a:r>
            <a:r>
              <a:rPr lang="pt-BR" sz="2933" dirty="0" err="1">
                <a:ea typeface="Times New Roman"/>
                <a:cs typeface="Times New Roman"/>
              </a:rPr>
              <a:t>Sisnama</a:t>
            </a:r>
            <a:r>
              <a:rPr lang="pt-BR" sz="2933" dirty="0">
                <a:ea typeface="Times New Roman"/>
                <a:cs typeface="Times New Roman"/>
              </a:rPr>
              <a:t>) é constituído pelos </a:t>
            </a:r>
            <a:r>
              <a:rPr lang="pt-BR" sz="2933" b="1" dirty="0">
                <a:ea typeface="Times New Roman"/>
                <a:cs typeface="Times New Roman"/>
              </a:rPr>
              <a:t>órgãos e entidades da União, dos Estados, do Distrito Federal, dos Municípios e pelas fundações instituídas pelo Poder Público</a:t>
            </a:r>
            <a:r>
              <a:rPr lang="pt-BR" sz="2933" dirty="0">
                <a:ea typeface="Times New Roman"/>
                <a:cs typeface="Times New Roman"/>
              </a:rPr>
              <a:t>, </a:t>
            </a:r>
            <a:r>
              <a:rPr lang="pt-BR" sz="2933" u="sng" dirty="0">
                <a:ea typeface="Times New Roman"/>
                <a:cs typeface="Times New Roman"/>
              </a:rPr>
              <a:t>responsáveis pela proteção e melhoria da qualidade ambiental.</a:t>
            </a:r>
            <a:endParaRPr lang="pt-BR" sz="2933" dirty="0">
              <a:latin typeface="Calibri"/>
              <a:ea typeface="Calibri"/>
              <a:cs typeface="Times New Roman"/>
            </a:endParaRPr>
          </a:p>
          <a:p>
            <a:endParaRPr lang="pt-BR" sz="2933" dirty="0"/>
          </a:p>
        </p:txBody>
      </p:sp>
    </p:spTree>
    <p:extLst>
      <p:ext uri="{BB962C8B-B14F-4D97-AF65-F5344CB8AC3E}">
        <p14:creationId xmlns:p14="http://schemas.microsoft.com/office/powerpoint/2010/main" val="27701890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1674287"/>
            <a:ext cx="11040000" cy="1229439"/>
          </a:xfrm>
          <a:prstGeom prst="rect">
            <a:avLst/>
          </a:prstGeom>
          <a:noFill/>
        </p:spPr>
        <p:txBody>
          <a:bodyPr wrap="square" rtlCol="0">
            <a:spAutoFit/>
          </a:bodyPr>
          <a:lstStyle/>
          <a:p>
            <a:pPr algn="just">
              <a:lnSpc>
                <a:spcPct val="115000"/>
              </a:lnSpc>
              <a:spcAft>
                <a:spcPts val="1333"/>
              </a:spcAft>
            </a:pPr>
            <a:endParaRPr lang="pt-BR" sz="2933" dirty="0">
              <a:latin typeface="+mj-lt"/>
              <a:ea typeface="Calibri"/>
              <a:cs typeface="Times New Roman"/>
            </a:endParaRPr>
          </a:p>
          <a:p>
            <a:endParaRPr lang="pt-BR" sz="2933" dirty="0">
              <a:latin typeface="+mj-lt"/>
            </a:endParaRPr>
          </a:p>
        </p:txBody>
      </p:sp>
      <p:sp>
        <p:nvSpPr>
          <p:cNvPr id="3" name="Triângulo isósceles 2"/>
          <p:cNvSpPr/>
          <p:nvPr/>
        </p:nvSpPr>
        <p:spPr>
          <a:xfrm>
            <a:off x="1555844" y="382137"/>
            <a:ext cx="8065828" cy="6318913"/>
          </a:xfrm>
          <a:prstGeom prst="triangl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CaixaDeTexto 3"/>
          <p:cNvSpPr txBox="1"/>
          <p:nvPr/>
        </p:nvSpPr>
        <p:spPr>
          <a:xfrm>
            <a:off x="200238" y="6380131"/>
            <a:ext cx="10777040" cy="276999"/>
          </a:xfrm>
          <a:prstGeom prst="rect">
            <a:avLst/>
          </a:prstGeom>
          <a:noFill/>
        </p:spPr>
        <p:txBody>
          <a:bodyPr wrap="square" rtlCol="0">
            <a:spAutoFit/>
          </a:bodyPr>
          <a:lstStyle/>
          <a:p>
            <a:r>
              <a:rPr lang="pt-BR" sz="1200" b="1" dirty="0" smtClean="0">
                <a:cs typeface="Times New Roman"/>
              </a:rPr>
              <a:t>Professor Rosenval</a:t>
            </a:r>
            <a:endParaRPr lang="pt-BR" sz="1200" b="1" dirty="0">
              <a:cs typeface="Times New Roman"/>
            </a:endParaRPr>
          </a:p>
        </p:txBody>
      </p:sp>
    </p:spTree>
    <p:extLst>
      <p:ext uri="{BB962C8B-B14F-4D97-AF65-F5344CB8AC3E}">
        <p14:creationId xmlns:p14="http://schemas.microsoft.com/office/powerpoint/2010/main" val="32324517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527381" y="1028733"/>
            <a:ext cx="10945216" cy="7602209"/>
          </a:xfrm>
          <a:prstGeom prst="rect">
            <a:avLst/>
          </a:prstGeom>
        </p:spPr>
        <p:txBody>
          <a:bodyPr wrap="square">
            <a:spAutoFit/>
          </a:bodyPr>
          <a:lstStyle/>
          <a:p>
            <a:pPr algn="just"/>
            <a:r>
              <a:rPr lang="pt-BR" sz="2800" dirty="0"/>
              <a:t> </a:t>
            </a:r>
            <a:r>
              <a:rPr lang="pt-BR" sz="2800" b="1" dirty="0" smtClean="0"/>
              <a:t>O </a:t>
            </a:r>
            <a:r>
              <a:rPr lang="pt-BR" sz="2800" b="1" dirty="0"/>
              <a:t>SNUC será gerido pelos seguintes órgãos, com as respectivas atribuições</a:t>
            </a:r>
            <a:r>
              <a:rPr lang="pt-BR" sz="2800" b="1" dirty="0" smtClean="0"/>
              <a:t>:</a:t>
            </a:r>
          </a:p>
          <a:p>
            <a:pPr algn="just"/>
            <a:r>
              <a:rPr lang="pt-BR" sz="2800" dirty="0"/>
              <a:t/>
            </a:r>
            <a:br>
              <a:rPr lang="pt-BR" sz="2800" dirty="0"/>
            </a:br>
            <a:r>
              <a:rPr lang="pt-BR" sz="2800" b="1" dirty="0" smtClean="0"/>
              <a:t>Órgão </a:t>
            </a:r>
            <a:r>
              <a:rPr lang="pt-BR" sz="2800" b="1" dirty="0"/>
              <a:t>consultivo e deliberativo: </a:t>
            </a:r>
            <a:r>
              <a:rPr lang="pt-BR" sz="2800" dirty="0"/>
              <a:t>o Conselho Nacional do Meio Ambiente - Conama, com as atribuições de acompanhar a implementação do Sistema;</a:t>
            </a:r>
            <a:br>
              <a:rPr lang="pt-BR" sz="2800" dirty="0"/>
            </a:br>
            <a:r>
              <a:rPr lang="pt-BR" sz="2800" b="1" dirty="0" smtClean="0"/>
              <a:t>Órgão </a:t>
            </a:r>
            <a:r>
              <a:rPr lang="pt-BR" sz="2800" b="1" dirty="0"/>
              <a:t>central</a:t>
            </a:r>
            <a:r>
              <a:rPr lang="pt-BR" sz="2800" dirty="0"/>
              <a:t>: o Ministério do Meio Ambiente, com a finalidade de coordenar o Sistema</a:t>
            </a:r>
            <a:r>
              <a:rPr lang="pt-BR" sz="2800" dirty="0" smtClean="0"/>
              <a:t>;</a:t>
            </a:r>
          </a:p>
          <a:p>
            <a:pPr algn="just"/>
            <a:r>
              <a:rPr lang="pt-BR" sz="2800" b="1" dirty="0" smtClean="0"/>
              <a:t>Órgãos </a:t>
            </a:r>
            <a:r>
              <a:rPr lang="pt-BR" sz="2800" b="1" dirty="0"/>
              <a:t>executores</a:t>
            </a:r>
            <a:r>
              <a:rPr lang="pt-BR" sz="2800" dirty="0"/>
              <a:t>: o Instituto Chico Mendes e o Ibama, em caráter supletivo, os órgãos estaduais e municipais, com a função de implementar o SNUC, subsidiar as propostas de criação e administrar as unidades de conservação federais, estaduais e municipais, nas respectivas esferas de atuação. </a:t>
            </a:r>
          </a:p>
          <a:p>
            <a:pPr algn="just"/>
            <a:endParaRPr lang="pt-BR" sz="2800" b="1" dirty="0"/>
          </a:p>
          <a:p>
            <a:pPr algn="just"/>
            <a:endParaRPr lang="pt-BR" sz="2800" b="1" dirty="0"/>
          </a:p>
          <a:p>
            <a:pPr algn="just"/>
            <a:endParaRPr lang="pt-BR" sz="2800" b="1" dirty="0" smtClean="0"/>
          </a:p>
          <a:p>
            <a:r>
              <a:rPr lang="pt-BR" sz="2800" dirty="0"/>
              <a:t> </a:t>
            </a:r>
          </a:p>
          <a:p>
            <a:pPr algn="just">
              <a:lnSpc>
                <a:spcPct val="150000"/>
              </a:lnSpc>
            </a:pPr>
            <a:endParaRPr lang="pt-BR" sz="2667" dirty="0"/>
          </a:p>
        </p:txBody>
      </p:sp>
    </p:spTree>
    <p:extLst>
      <p:ext uri="{BB962C8B-B14F-4D97-AF65-F5344CB8AC3E}">
        <p14:creationId xmlns:p14="http://schemas.microsoft.com/office/powerpoint/2010/main" val="6826371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ixaDeTexto 8"/>
          <p:cNvSpPr txBox="1"/>
          <p:nvPr/>
        </p:nvSpPr>
        <p:spPr>
          <a:xfrm>
            <a:off x="0" y="880844"/>
            <a:ext cx="12192000" cy="1077218"/>
          </a:xfrm>
          <a:prstGeom prst="rect">
            <a:avLst/>
          </a:prstGeom>
          <a:noFill/>
        </p:spPr>
        <p:txBody>
          <a:bodyPr wrap="square" rtlCol="0">
            <a:spAutoFit/>
          </a:bodyPr>
          <a:lstStyle/>
          <a:p>
            <a:pPr algn="ctr"/>
            <a:r>
              <a:rPr lang="pt-BR" sz="3200" b="1">
                <a:solidFill>
                  <a:srgbClr val="0041A3"/>
                </a:solidFill>
                <a:ea typeface="Calibri"/>
                <a:cs typeface="Times New Roman"/>
              </a:rPr>
              <a:t>Servidão </a:t>
            </a:r>
            <a:r>
              <a:rPr lang="pt-BR" sz="3200" b="1" dirty="0">
                <a:solidFill>
                  <a:srgbClr val="0041A3"/>
                </a:solidFill>
                <a:ea typeface="Calibri"/>
                <a:cs typeface="Times New Roman"/>
              </a:rPr>
              <a:t>Ambiental</a:t>
            </a:r>
            <a:endParaRPr lang="pt-BR" sz="3200" dirty="0">
              <a:latin typeface="Calibri"/>
              <a:ea typeface="Calibri"/>
              <a:cs typeface="Times New Roman"/>
            </a:endParaRPr>
          </a:p>
          <a:p>
            <a:pPr algn="ctr"/>
            <a:endParaRPr lang="pt-BR" sz="3200" dirty="0">
              <a:solidFill>
                <a:srgbClr val="0041A3"/>
              </a:solidFill>
            </a:endParaRPr>
          </a:p>
        </p:txBody>
      </p:sp>
      <p:sp>
        <p:nvSpPr>
          <p:cNvPr id="2" name="CaixaDeTexto 1"/>
          <p:cNvSpPr txBox="1"/>
          <p:nvPr/>
        </p:nvSpPr>
        <p:spPr>
          <a:xfrm>
            <a:off x="623392" y="1674288"/>
            <a:ext cx="11040000" cy="4524315"/>
          </a:xfrm>
          <a:prstGeom prst="rect">
            <a:avLst/>
          </a:prstGeom>
          <a:noFill/>
        </p:spPr>
        <p:txBody>
          <a:bodyPr wrap="square" rtlCol="0">
            <a:spAutoFit/>
          </a:bodyPr>
          <a:lstStyle/>
          <a:p>
            <a:pPr algn="just"/>
            <a:r>
              <a:rPr lang="pt-BR" sz="2400" dirty="0"/>
              <a:t>A </a:t>
            </a:r>
            <a:r>
              <a:rPr lang="pt-BR" sz="2400" b="1" dirty="0"/>
              <a:t>servidão ambiental</a:t>
            </a:r>
            <a:r>
              <a:rPr lang="pt-BR" sz="2400" dirty="0"/>
              <a:t> é um </a:t>
            </a:r>
            <a:r>
              <a:rPr lang="pt-BR" sz="2400" b="1" dirty="0"/>
              <a:t>instrumento econômico</a:t>
            </a:r>
            <a:r>
              <a:rPr lang="pt-BR" sz="2400" dirty="0"/>
              <a:t> da Política Nacional do Meio Ambiente (</a:t>
            </a:r>
            <a:r>
              <a:rPr lang="pt-BR" sz="2400" b="1" dirty="0"/>
              <a:t>PNMA</a:t>
            </a:r>
            <a:r>
              <a:rPr lang="pt-BR" sz="2400" dirty="0"/>
              <a:t>) pelo qual o proprietário ou possuidor de imóvel pode </a:t>
            </a:r>
            <a:r>
              <a:rPr lang="pt-BR" sz="2400" b="1" dirty="0"/>
              <a:t>limitar o uso de toda a sua propriedade ou de parte dela</a:t>
            </a:r>
            <a:r>
              <a:rPr lang="pt-BR" sz="2400" dirty="0"/>
              <a:t> para preservar, conservar ou recuperar os recursos ambientais existentes</a:t>
            </a:r>
            <a:r>
              <a:rPr lang="pt-BR" sz="2400" dirty="0" smtClean="0"/>
              <a:t>.</a:t>
            </a:r>
          </a:p>
          <a:p>
            <a:pPr algn="just"/>
            <a:r>
              <a:rPr lang="pt-BR" sz="2400" dirty="0"/>
              <a:t/>
            </a:r>
            <a:br>
              <a:rPr lang="pt-BR" sz="2400" dirty="0"/>
            </a:br>
            <a:r>
              <a:rPr lang="pt-BR" sz="2400" dirty="0" smtClean="0"/>
              <a:t>A </a:t>
            </a:r>
            <a:r>
              <a:rPr lang="pt-BR" sz="2400" dirty="0"/>
              <a:t>servidão ambiental </a:t>
            </a:r>
            <a:r>
              <a:rPr lang="pt-BR" sz="2400" b="1" u="sng" dirty="0">
                <a:solidFill>
                  <a:srgbClr val="FF0000"/>
                </a:solidFill>
              </a:rPr>
              <a:t>não</a:t>
            </a:r>
            <a:r>
              <a:rPr lang="pt-BR" sz="2400" dirty="0"/>
              <a:t> se aplica às Áreas de Preservação Permanente (APP) e à Reserva Legal (RL) mínima exigida.</a:t>
            </a:r>
          </a:p>
          <a:p>
            <a:pPr algn="just"/>
            <a:r>
              <a:rPr lang="pt-BR" sz="2400" dirty="0"/>
              <a:t> </a:t>
            </a:r>
            <a:br>
              <a:rPr lang="pt-BR" sz="2400" dirty="0"/>
            </a:br>
            <a:r>
              <a:rPr lang="pt-BR" sz="2400" dirty="0"/>
              <a:t/>
            </a:r>
            <a:br>
              <a:rPr lang="pt-BR" sz="2400" dirty="0"/>
            </a:br>
            <a:r>
              <a:rPr lang="pt-BR" sz="2400" dirty="0"/>
              <a:t>A </a:t>
            </a:r>
            <a:r>
              <a:rPr lang="pt-BR" sz="2400" b="1" dirty="0"/>
              <a:t>restrição</a:t>
            </a:r>
            <a:r>
              <a:rPr lang="pt-BR" sz="2400" dirty="0"/>
              <a:t> ao uso ou à exploração da vegetação da área sob servidão ambiental deve ser</a:t>
            </a:r>
            <a:r>
              <a:rPr lang="pt-BR" sz="2400" b="1" dirty="0"/>
              <a:t>, no mínimo, a mesma estabelecida para a Reserva Legal. </a:t>
            </a:r>
          </a:p>
          <a:p>
            <a:r>
              <a:rPr lang="pt-BR" sz="2400" dirty="0"/>
              <a:t> </a:t>
            </a:r>
          </a:p>
        </p:txBody>
      </p:sp>
    </p:spTree>
    <p:extLst>
      <p:ext uri="{BB962C8B-B14F-4D97-AF65-F5344CB8AC3E}">
        <p14:creationId xmlns:p14="http://schemas.microsoft.com/office/powerpoint/2010/main" val="39775496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504968" y="1405718"/>
            <a:ext cx="9908274" cy="4353637"/>
          </a:xfrm>
          <a:prstGeom prst="rect">
            <a:avLst/>
          </a:prstGeom>
          <a:solidFill>
            <a:srgbClr val="9966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Retângulo 2"/>
          <p:cNvSpPr/>
          <p:nvPr/>
        </p:nvSpPr>
        <p:spPr>
          <a:xfrm>
            <a:off x="5076967" y="1405718"/>
            <a:ext cx="5336275" cy="2361064"/>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Elipse 3"/>
          <p:cNvSpPr/>
          <p:nvPr/>
        </p:nvSpPr>
        <p:spPr>
          <a:xfrm>
            <a:off x="1692323" y="1658202"/>
            <a:ext cx="2088108" cy="1903864"/>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p:cNvSpPr txBox="1"/>
          <p:nvPr/>
        </p:nvSpPr>
        <p:spPr>
          <a:xfrm>
            <a:off x="692272" y="6180076"/>
            <a:ext cx="10777040" cy="400110"/>
          </a:xfrm>
          <a:prstGeom prst="rect">
            <a:avLst/>
          </a:prstGeom>
          <a:noFill/>
        </p:spPr>
        <p:txBody>
          <a:bodyPr wrap="square" rtlCol="0">
            <a:spAutoFit/>
          </a:bodyPr>
          <a:lstStyle/>
          <a:p>
            <a:r>
              <a:rPr lang="pt-BR" sz="2000" b="1" dirty="0" smtClean="0">
                <a:cs typeface="Times New Roman"/>
              </a:rPr>
              <a:t>Professor Rosenval</a:t>
            </a:r>
            <a:endParaRPr lang="pt-BR" sz="2000" b="1" dirty="0">
              <a:cs typeface="Times New Roman"/>
            </a:endParaRPr>
          </a:p>
        </p:txBody>
      </p:sp>
    </p:spTree>
    <p:extLst>
      <p:ext uri="{BB962C8B-B14F-4D97-AF65-F5344CB8AC3E}">
        <p14:creationId xmlns:p14="http://schemas.microsoft.com/office/powerpoint/2010/main" val="31755098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27381" y="1028735"/>
            <a:ext cx="11136011" cy="4893647"/>
          </a:xfrm>
          <a:prstGeom prst="rect">
            <a:avLst/>
          </a:prstGeom>
          <a:noFill/>
        </p:spPr>
        <p:txBody>
          <a:bodyPr wrap="square" rtlCol="0">
            <a:spAutoFit/>
          </a:bodyPr>
          <a:lstStyle/>
          <a:p>
            <a:pPr algn="just"/>
            <a:r>
              <a:rPr lang="pt-BR" sz="2400" dirty="0"/>
              <a:t>É</a:t>
            </a:r>
            <a:r>
              <a:rPr lang="pt-BR" sz="2400" b="1" dirty="0">
                <a:solidFill>
                  <a:srgbClr val="FF0000"/>
                </a:solidFill>
              </a:rPr>
              <a:t> vedada</a:t>
            </a:r>
            <a:r>
              <a:rPr lang="pt-BR" sz="2400" dirty="0"/>
              <a:t>, durante o prazo de vigência da servidão ambiental, a alteração da destinação da área, nos casos de transmissão do imóvel a qualquer título, de desmembramento ou de retificação dos limites do imóvel.</a:t>
            </a:r>
          </a:p>
          <a:p>
            <a:pPr algn="just"/>
            <a:endParaRPr lang="pt-BR" sz="2400" b="1" dirty="0"/>
          </a:p>
          <a:p>
            <a:pPr algn="just"/>
            <a:r>
              <a:rPr lang="pt-BR" sz="2400" b="1" dirty="0"/>
              <a:t>A servidão ambiental poderá ser onerosa ou gratuita, temporária ou perpétua. (Incluído pela Lei nº 12.651, de 2012).</a:t>
            </a:r>
          </a:p>
          <a:p>
            <a:pPr algn="just"/>
            <a:endParaRPr lang="pt-BR" sz="2400" b="1" dirty="0"/>
          </a:p>
          <a:p>
            <a:pPr algn="just"/>
            <a:r>
              <a:rPr lang="pt-BR" sz="2400" b="1" dirty="0"/>
              <a:t>O prazo mínimo da servidão ambiental temporária é de 15 anos.</a:t>
            </a:r>
          </a:p>
          <a:p>
            <a:pPr algn="just"/>
            <a:endParaRPr lang="pt-BR" sz="2400" b="1" dirty="0"/>
          </a:p>
          <a:p>
            <a:pPr algn="just"/>
            <a:r>
              <a:rPr lang="pt-BR" sz="2400" dirty="0"/>
              <a:t>O detentor da servidão ambiental poderá aliená-la, cedê-la ou transferi-la, total ou parcialmente, por prazo determinado ou em caráter definitivo, em favor de outro proprietário ou de entidade pública ou privada que tenha a conservação ambiental como fim social.</a:t>
            </a:r>
            <a:endParaRPr lang="pt-BR" sz="2400" b="1" dirty="0"/>
          </a:p>
        </p:txBody>
      </p:sp>
    </p:spTree>
    <p:extLst>
      <p:ext uri="{BB962C8B-B14F-4D97-AF65-F5344CB8AC3E}">
        <p14:creationId xmlns:p14="http://schemas.microsoft.com/office/powerpoint/2010/main" val="37788261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527381" y="1028736"/>
            <a:ext cx="11136011" cy="4893647"/>
          </a:xfrm>
          <a:prstGeom prst="rect">
            <a:avLst/>
          </a:prstGeom>
          <a:noFill/>
        </p:spPr>
        <p:txBody>
          <a:bodyPr wrap="square" rtlCol="0">
            <a:spAutoFit/>
          </a:bodyPr>
          <a:lstStyle/>
          <a:p>
            <a:r>
              <a:rPr lang="pt-BR" sz="2400" dirty="0"/>
              <a:t>	</a:t>
            </a:r>
            <a:r>
              <a:rPr lang="pt-BR" sz="2400" b="1" dirty="0">
                <a:solidFill>
                  <a:srgbClr val="0041A3"/>
                </a:solidFill>
              </a:rPr>
              <a:t>Taxa de Controle e Fiscalização Ambiental – TCFA </a:t>
            </a:r>
          </a:p>
          <a:p>
            <a:pPr algn="just"/>
            <a:endParaRPr lang="pt-BR" sz="2400" b="1" dirty="0">
              <a:solidFill>
                <a:srgbClr val="0041A3"/>
              </a:solidFill>
            </a:endParaRPr>
          </a:p>
          <a:p>
            <a:pPr algn="just"/>
            <a:r>
              <a:rPr lang="pt-BR" sz="2400" b="1" dirty="0"/>
              <a:t>A </a:t>
            </a:r>
            <a:r>
              <a:rPr lang="pt-BR" sz="2400" b="1" dirty="0">
                <a:solidFill>
                  <a:srgbClr val="0041A3"/>
                </a:solidFill>
              </a:rPr>
              <a:t>TCFA </a:t>
            </a:r>
            <a:r>
              <a:rPr lang="pt-BR" sz="2400" b="1" dirty="0"/>
              <a:t>possui como</a:t>
            </a:r>
            <a:r>
              <a:rPr lang="pt-BR" sz="2400" dirty="0"/>
              <a:t> </a:t>
            </a:r>
            <a:r>
              <a:rPr lang="pt-BR" sz="2400" b="1" dirty="0"/>
              <a:t>fato gerador o exercício regular do poder de polícia</a:t>
            </a:r>
            <a:r>
              <a:rPr lang="pt-BR" sz="2400" dirty="0"/>
              <a:t> conferido ao </a:t>
            </a:r>
            <a:r>
              <a:rPr lang="pt-BR" sz="2400" b="1" dirty="0"/>
              <a:t>Ibama,</a:t>
            </a:r>
            <a:r>
              <a:rPr lang="pt-BR" sz="2400" dirty="0"/>
              <a:t> </a:t>
            </a:r>
            <a:r>
              <a:rPr lang="pt-BR" sz="2400" b="1" dirty="0"/>
              <a:t>para controle e fiscalização das atividades potencialmente poluidoras e utilizadoras de recursos naturais</a:t>
            </a:r>
            <a:r>
              <a:rPr lang="pt-BR" sz="2400" dirty="0"/>
              <a:t>.</a:t>
            </a:r>
          </a:p>
          <a:p>
            <a:pPr algn="just"/>
            <a:r>
              <a:rPr lang="pt-BR" sz="2400" dirty="0"/>
              <a:t>	A empresa paga a TCFA de acordo com o seu porte e de acordo com o grau de poluição e utilização ambiental. </a:t>
            </a:r>
          </a:p>
          <a:p>
            <a:pPr algn="just"/>
            <a:r>
              <a:rPr lang="pt-BR" sz="2400" dirty="0"/>
              <a:t>	São </a:t>
            </a:r>
            <a:r>
              <a:rPr lang="pt-BR" sz="2400" b="1" dirty="0"/>
              <a:t>isentas</a:t>
            </a:r>
            <a:r>
              <a:rPr lang="pt-BR" sz="2400" dirty="0"/>
              <a:t> do pagamento da TCFA:</a:t>
            </a:r>
          </a:p>
          <a:p>
            <a:pPr marL="380990" indent="-380990" algn="just">
              <a:buFont typeface="Wingdings" panose="05000000000000000000" pitchFamily="2" charset="2"/>
              <a:buChar char="ü"/>
            </a:pPr>
            <a:r>
              <a:rPr lang="pt-BR" sz="2400" b="1" dirty="0"/>
              <a:t>entidades públicas federais, distritais, estaduais e municipais, </a:t>
            </a:r>
            <a:endParaRPr lang="pt-BR" sz="2400" dirty="0"/>
          </a:p>
          <a:p>
            <a:pPr marL="380990" indent="-380990" algn="just">
              <a:buFont typeface="Wingdings" panose="05000000000000000000" pitchFamily="2" charset="2"/>
              <a:buChar char="ü"/>
            </a:pPr>
            <a:r>
              <a:rPr lang="pt-BR" sz="2400" b="1" dirty="0"/>
              <a:t>entidades filantrópicas, </a:t>
            </a:r>
            <a:endParaRPr lang="pt-BR" sz="2400" dirty="0"/>
          </a:p>
          <a:p>
            <a:pPr marL="380990" indent="-380990" algn="just">
              <a:buFont typeface="Wingdings" panose="05000000000000000000" pitchFamily="2" charset="2"/>
              <a:buChar char="ü"/>
            </a:pPr>
            <a:r>
              <a:rPr lang="pt-BR" sz="2400" b="1" dirty="0"/>
              <a:t>aqueles que praticam agricultura de subsistência e </a:t>
            </a:r>
            <a:endParaRPr lang="pt-BR" sz="2400" dirty="0"/>
          </a:p>
          <a:p>
            <a:pPr marL="380990" indent="-380990" algn="just">
              <a:buFont typeface="Wingdings" panose="05000000000000000000" pitchFamily="2" charset="2"/>
              <a:buChar char="ü"/>
            </a:pPr>
            <a:r>
              <a:rPr lang="pt-BR" sz="2400" b="1" dirty="0"/>
              <a:t>as populações tradicionais.</a:t>
            </a:r>
            <a:endParaRPr lang="pt-BR" sz="2400" dirty="0"/>
          </a:p>
          <a:p>
            <a:r>
              <a:rPr lang="pt-BR" sz="2400" dirty="0"/>
              <a:t>	</a:t>
            </a:r>
            <a:endParaRPr lang="pt-BR" sz="2400" b="1" dirty="0"/>
          </a:p>
        </p:txBody>
      </p:sp>
    </p:spTree>
    <p:extLst>
      <p:ext uri="{BB962C8B-B14F-4D97-AF65-F5344CB8AC3E}">
        <p14:creationId xmlns:p14="http://schemas.microsoft.com/office/powerpoint/2010/main" val="16487432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27381" y="1028735"/>
            <a:ext cx="11136011" cy="2308324"/>
          </a:xfrm>
          <a:prstGeom prst="rect">
            <a:avLst/>
          </a:prstGeom>
          <a:noFill/>
        </p:spPr>
        <p:txBody>
          <a:bodyPr wrap="square" rtlCol="0">
            <a:spAutoFit/>
          </a:bodyPr>
          <a:lstStyle/>
          <a:p>
            <a:pPr algn="just"/>
            <a:r>
              <a:rPr lang="pt-BR" sz="2400" dirty="0" smtClean="0"/>
              <a:t>Os </a:t>
            </a:r>
            <a:r>
              <a:rPr lang="pt-BR" sz="2400" b="1" dirty="0"/>
              <a:t>recursos arrecadados com a TCFA</a:t>
            </a:r>
            <a:r>
              <a:rPr lang="pt-BR" sz="2400" dirty="0"/>
              <a:t> terão </a:t>
            </a:r>
            <a:r>
              <a:rPr lang="pt-BR" sz="2400" b="1" dirty="0"/>
              <a:t>utilização restrita em atividades de controle e fiscalização ambiental.</a:t>
            </a:r>
            <a:endParaRPr lang="pt-BR" sz="2400" dirty="0"/>
          </a:p>
          <a:p>
            <a:pPr algn="just"/>
            <a:endParaRPr lang="pt-BR" sz="2400" dirty="0"/>
          </a:p>
          <a:p>
            <a:pPr algn="just"/>
            <a:r>
              <a:rPr lang="pt-BR" sz="2400" dirty="0" smtClean="0"/>
              <a:t>O </a:t>
            </a:r>
            <a:r>
              <a:rPr lang="pt-BR" sz="2400" b="1" dirty="0"/>
              <a:t>Ibama</a:t>
            </a:r>
            <a:r>
              <a:rPr lang="pt-BR" sz="2400" dirty="0"/>
              <a:t> está </a:t>
            </a:r>
            <a:r>
              <a:rPr lang="pt-BR" sz="2400" b="1" dirty="0"/>
              <a:t>autorizado a celebrar convênios com os Estados, os Municípios e o Distrito Federal</a:t>
            </a:r>
            <a:r>
              <a:rPr lang="pt-BR" sz="2400" dirty="0"/>
              <a:t> para desempenharem atividades de fiscalização ambiental, podendo repassar-lhes parcela da receita obtida com a TCFA.</a:t>
            </a:r>
          </a:p>
        </p:txBody>
      </p:sp>
    </p:spTree>
    <p:extLst>
      <p:ext uri="{BB962C8B-B14F-4D97-AF65-F5344CB8AC3E}">
        <p14:creationId xmlns:p14="http://schemas.microsoft.com/office/powerpoint/2010/main" val="1245704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623392" y="836714"/>
            <a:ext cx="10849205" cy="1734064"/>
          </a:xfrm>
          <a:prstGeom prst="rect">
            <a:avLst/>
          </a:prstGeom>
        </p:spPr>
        <p:txBody>
          <a:bodyPr wrap="square">
            <a:spAutoFit/>
          </a:bodyPr>
          <a:lstStyle/>
          <a:p>
            <a:pPr algn="just"/>
            <a:r>
              <a:rPr lang="pt-BR" sz="2667" b="1" dirty="0">
                <a:solidFill>
                  <a:srgbClr val="0033CC"/>
                </a:solidFill>
              </a:rPr>
              <a:t>Novo Código Florestal – APP x ARL</a:t>
            </a:r>
          </a:p>
          <a:p>
            <a:pPr algn="just"/>
            <a:endParaRPr lang="pt-BR" sz="2667" b="1" dirty="0">
              <a:solidFill>
                <a:srgbClr val="0033CC"/>
              </a:solidFill>
            </a:endParaRPr>
          </a:p>
          <a:p>
            <a:pPr algn="just"/>
            <a:endParaRPr lang="pt-BR" sz="2667" b="1" dirty="0">
              <a:solidFill>
                <a:srgbClr val="0033CC"/>
              </a:solidFill>
            </a:endParaRPr>
          </a:p>
          <a:p>
            <a:pPr algn="just"/>
            <a:endParaRPr lang="pt-BR" sz="2667" b="1" dirty="0"/>
          </a:p>
        </p:txBody>
      </p:sp>
      <p:grpSp>
        <p:nvGrpSpPr>
          <p:cNvPr id="3" name="Group 12"/>
          <p:cNvGrpSpPr/>
          <p:nvPr/>
        </p:nvGrpSpPr>
        <p:grpSpPr>
          <a:xfrm>
            <a:off x="201600" y="6309320"/>
            <a:ext cx="5067941" cy="420756"/>
            <a:chOff x="216000" y="86400"/>
            <a:chExt cx="3800957" cy="315567"/>
          </a:xfrm>
        </p:grpSpPr>
        <p:sp>
          <p:nvSpPr>
            <p:cNvPr id="4" name="TextBox 13"/>
            <p:cNvSpPr txBox="1"/>
            <p:nvPr/>
          </p:nvSpPr>
          <p:spPr>
            <a:xfrm>
              <a:off x="740357" y="86400"/>
              <a:ext cx="3276600" cy="315567"/>
            </a:xfrm>
            <a:prstGeom prst="rect">
              <a:avLst/>
            </a:prstGeom>
            <a:noFill/>
          </p:spPr>
          <p:txBody>
            <a:bodyPr wrap="square" rtlCol="0">
              <a:spAutoFit/>
            </a:bodyPr>
            <a:lstStyle/>
            <a:p>
              <a:r>
                <a:rPr lang="en-US" sz="1067" b="1" dirty="0" err="1">
                  <a:solidFill>
                    <a:srgbClr val="F62B1D"/>
                  </a:solidFill>
                </a:rPr>
                <a:t>Direito</a:t>
              </a:r>
              <a:r>
                <a:rPr lang="en-US" sz="1067" b="1" dirty="0">
                  <a:solidFill>
                    <a:srgbClr val="F62B1D"/>
                  </a:solidFill>
                </a:rPr>
                <a:t> </a:t>
              </a:r>
              <a:r>
                <a:rPr lang="en-US" sz="1067" b="1" dirty="0" err="1">
                  <a:solidFill>
                    <a:srgbClr val="F62B1D"/>
                  </a:solidFill>
                </a:rPr>
                <a:t>Ambiental</a:t>
              </a:r>
              <a:endParaRPr lang="en-US" sz="1067" b="1" dirty="0">
                <a:solidFill>
                  <a:srgbClr val="F62B1D"/>
                </a:solidFill>
              </a:endParaRPr>
            </a:p>
            <a:p>
              <a:r>
                <a:rPr lang="en-US" sz="1067" i="1" dirty="0">
                  <a:solidFill>
                    <a:srgbClr val="F62B1D"/>
                  </a:solidFill>
                </a:rPr>
                <a:t>Prof. Rosenval </a:t>
              </a:r>
              <a:r>
                <a:rPr lang="en-US" sz="1067" i="1" dirty="0" err="1">
                  <a:solidFill>
                    <a:srgbClr val="F62B1D"/>
                  </a:solidFill>
                </a:rPr>
                <a:t>Júnior</a:t>
              </a:r>
              <a:endParaRPr lang="en-US" sz="1067" i="1" dirty="0">
                <a:solidFill>
                  <a:srgbClr val="F62B1D"/>
                </a:solidFill>
              </a:endParaRPr>
            </a:p>
          </p:txBody>
        </p:sp>
        <p:pic>
          <p:nvPicPr>
            <p:cNvPr id="6" name="Picture 14" descr="oab-logo.png"/>
            <p:cNvPicPr>
              <a:picLocks noChangeAspect="1"/>
            </p:cNvPicPr>
            <p:nvPr/>
          </p:nvPicPr>
          <p:blipFill>
            <a:blip r:embed="rId2"/>
            <a:stretch>
              <a:fillRect/>
            </a:stretch>
          </p:blipFill>
          <p:spPr>
            <a:xfrm>
              <a:off x="216000" y="144000"/>
              <a:ext cx="524357" cy="232934"/>
            </a:xfrm>
            <a:prstGeom prst="rect">
              <a:avLst/>
            </a:prstGeom>
          </p:spPr>
        </p:pic>
      </p:grpSp>
      <p:graphicFrame>
        <p:nvGraphicFramePr>
          <p:cNvPr id="2" name="Tabela 1"/>
          <p:cNvGraphicFramePr>
            <a:graphicFrameLocks noGrp="1"/>
          </p:cNvGraphicFramePr>
          <p:nvPr>
            <p:extLst/>
          </p:nvPr>
        </p:nvGraphicFramePr>
        <p:xfrm>
          <a:off x="719403" y="1502419"/>
          <a:ext cx="10753194" cy="4517813"/>
        </p:xfrm>
        <a:graphic>
          <a:graphicData uri="http://schemas.openxmlformats.org/drawingml/2006/table">
            <a:tbl>
              <a:tblPr firstRow="1" bandRow="1">
                <a:tableStyleId>{5C22544A-7EE6-4342-B048-85BDC9FD1C3A}</a:tableStyleId>
              </a:tblPr>
              <a:tblGrid>
                <a:gridCol w="5376597"/>
                <a:gridCol w="5376597"/>
              </a:tblGrid>
              <a:tr h="494453">
                <a:tc>
                  <a:txBody>
                    <a:bodyPr/>
                    <a:lstStyle/>
                    <a:p>
                      <a:pPr algn="ctr"/>
                      <a:r>
                        <a:rPr lang="pt-BR" sz="2400" dirty="0" smtClean="0">
                          <a:solidFill>
                            <a:schemeClr val="tx1"/>
                          </a:solidFill>
                          <a:effectLst/>
                        </a:rPr>
                        <a:t>APP (Área de Preservação Permanente)</a:t>
                      </a:r>
                      <a:endParaRPr lang="pt-BR" sz="2400" dirty="0">
                        <a:solidFill>
                          <a:schemeClr val="tx1"/>
                        </a:solidFill>
                        <a:effectLst/>
                      </a:endParaRPr>
                    </a:p>
                  </a:txBody>
                  <a:tcPr marL="121920" marR="121920" marT="60960" marB="60960">
                    <a:solidFill>
                      <a:schemeClr val="tx2">
                        <a:lumMod val="40000"/>
                        <a:lumOff val="60000"/>
                      </a:schemeClr>
                    </a:solidFill>
                  </a:tcPr>
                </a:tc>
                <a:tc>
                  <a:txBody>
                    <a:bodyPr/>
                    <a:lstStyle/>
                    <a:p>
                      <a:pPr algn="ctr"/>
                      <a:r>
                        <a:rPr lang="pt-BR" sz="2400" dirty="0" smtClean="0">
                          <a:solidFill>
                            <a:schemeClr val="tx1"/>
                          </a:solidFill>
                          <a:effectLst/>
                        </a:rPr>
                        <a:t>ARL (Área de Reserva Legal)</a:t>
                      </a:r>
                      <a:endParaRPr lang="pt-BR" sz="2400" dirty="0">
                        <a:solidFill>
                          <a:schemeClr val="tx1"/>
                        </a:solidFill>
                        <a:effectLst/>
                      </a:endParaRPr>
                    </a:p>
                  </a:txBody>
                  <a:tcPr marL="121920" marR="121920" marT="60960" marB="60960">
                    <a:solidFill>
                      <a:schemeClr val="tx2">
                        <a:lumMod val="40000"/>
                        <a:lumOff val="60000"/>
                      </a:schemeClr>
                    </a:solidFill>
                  </a:tcPr>
                </a:tc>
              </a:tr>
              <a:tr h="853440">
                <a:tc>
                  <a:txBody>
                    <a:bodyPr/>
                    <a:lstStyle/>
                    <a:p>
                      <a:pPr algn="just"/>
                      <a:r>
                        <a:rPr lang="pt-BR" sz="2400" dirty="0" smtClean="0"/>
                        <a:t>Área</a:t>
                      </a:r>
                      <a:r>
                        <a:rPr lang="pt-BR" sz="2400" baseline="0" dirty="0" smtClean="0"/>
                        <a:t> </a:t>
                      </a:r>
                      <a:r>
                        <a:rPr lang="pt-BR" sz="2400" b="1" baseline="0" dirty="0" smtClean="0"/>
                        <a:t>urbana e rural</a:t>
                      </a:r>
                      <a:r>
                        <a:rPr lang="pt-BR" sz="2400" baseline="0" dirty="0" smtClean="0"/>
                        <a:t>.</a:t>
                      </a:r>
                      <a:endParaRPr lang="pt-BR" sz="2400" dirty="0"/>
                    </a:p>
                  </a:txBody>
                  <a:tcPr marL="121920" marR="121920" marT="60960" marB="60960">
                    <a:solidFill>
                      <a:schemeClr val="accent1">
                        <a:lumMod val="20000"/>
                        <a:lumOff val="80000"/>
                      </a:schemeClr>
                    </a:solidFill>
                  </a:tcPr>
                </a:tc>
                <a:tc>
                  <a:txBody>
                    <a:bodyPr/>
                    <a:lstStyle/>
                    <a:p>
                      <a:pPr algn="just"/>
                      <a:r>
                        <a:rPr lang="pt-BR" sz="2400" b="1" dirty="0" smtClean="0">
                          <a:solidFill>
                            <a:srgbClr val="FF0000"/>
                          </a:solidFill>
                        </a:rPr>
                        <a:t>Apenas </a:t>
                      </a:r>
                      <a:r>
                        <a:rPr lang="pt-BR" sz="2400" dirty="0" smtClean="0"/>
                        <a:t>em</a:t>
                      </a:r>
                      <a:r>
                        <a:rPr lang="pt-BR" sz="2400" baseline="0" dirty="0" smtClean="0"/>
                        <a:t> </a:t>
                      </a:r>
                      <a:r>
                        <a:rPr lang="pt-BR" sz="2400" b="0" i="0" kern="1200" dirty="0" smtClean="0">
                          <a:solidFill>
                            <a:schemeClr val="dk1"/>
                          </a:solidFill>
                          <a:effectLst/>
                          <a:latin typeface="+mn-lt"/>
                          <a:ea typeface="+mn-ea"/>
                          <a:cs typeface="+mn-cs"/>
                        </a:rPr>
                        <a:t> propriedade ou posse </a:t>
                      </a:r>
                      <a:r>
                        <a:rPr lang="pt-BR" sz="2400" b="1" i="0" kern="1200" dirty="0" smtClean="0">
                          <a:solidFill>
                            <a:srgbClr val="FF0000"/>
                          </a:solidFill>
                          <a:effectLst/>
                          <a:latin typeface="+mn-lt"/>
                          <a:ea typeface="+mn-ea"/>
                          <a:cs typeface="+mn-cs"/>
                        </a:rPr>
                        <a:t>RURAL.</a:t>
                      </a:r>
                      <a:endParaRPr lang="pt-BR" sz="2400" b="1" dirty="0">
                        <a:solidFill>
                          <a:srgbClr val="FF0000"/>
                        </a:solidFill>
                      </a:endParaRPr>
                    </a:p>
                  </a:txBody>
                  <a:tcPr marL="121920" marR="121920" marT="60960" marB="60960">
                    <a:solidFill>
                      <a:schemeClr val="accent1">
                        <a:lumMod val="20000"/>
                        <a:lumOff val="80000"/>
                      </a:schemeClr>
                    </a:solidFill>
                  </a:tcPr>
                </a:tc>
              </a:tr>
              <a:tr h="1584960">
                <a:tc>
                  <a:txBody>
                    <a:bodyPr/>
                    <a:lstStyle/>
                    <a:p>
                      <a:pPr algn="just"/>
                      <a:r>
                        <a:rPr lang="pt-BR" sz="2400" b="0" i="0" kern="1200" dirty="0" smtClean="0">
                          <a:solidFill>
                            <a:schemeClr val="dk1"/>
                          </a:solidFill>
                          <a:effectLst/>
                          <a:latin typeface="+mn-lt"/>
                          <a:ea typeface="+mn-ea"/>
                          <a:cs typeface="+mn-cs"/>
                        </a:rPr>
                        <a:t>Intervenção ou supressão de vegetação </a:t>
                      </a:r>
                      <a:r>
                        <a:rPr lang="pt-BR" sz="2400" b="1" i="0" kern="1200" dirty="0" smtClean="0">
                          <a:solidFill>
                            <a:schemeClr val="dk1"/>
                          </a:solidFill>
                          <a:effectLst/>
                          <a:latin typeface="+mn-lt"/>
                          <a:ea typeface="+mn-ea"/>
                          <a:cs typeface="+mn-cs"/>
                        </a:rPr>
                        <a:t>somente</a:t>
                      </a:r>
                      <a:r>
                        <a:rPr lang="pt-BR" sz="2400" b="0" i="0" kern="1200" dirty="0" smtClean="0">
                          <a:solidFill>
                            <a:schemeClr val="dk1"/>
                          </a:solidFill>
                          <a:effectLst/>
                          <a:latin typeface="+mn-lt"/>
                          <a:ea typeface="+mn-ea"/>
                          <a:cs typeface="+mn-cs"/>
                        </a:rPr>
                        <a:t> nas hipóteses de </a:t>
                      </a:r>
                      <a:r>
                        <a:rPr lang="pt-BR" sz="2400" b="1" i="0" kern="1200" dirty="0" smtClean="0">
                          <a:solidFill>
                            <a:schemeClr val="dk1"/>
                          </a:solidFill>
                          <a:effectLst/>
                          <a:latin typeface="+mn-lt"/>
                          <a:ea typeface="+mn-ea"/>
                          <a:cs typeface="+mn-cs"/>
                        </a:rPr>
                        <a:t>utilidade pública, de interesse social ou de baixo impacto ambiental.</a:t>
                      </a:r>
                      <a:endParaRPr lang="pt-BR" sz="2400" b="1" dirty="0"/>
                    </a:p>
                  </a:txBody>
                  <a:tcPr marL="121920" marR="121920" marT="60960" marB="60960">
                    <a:solidFill>
                      <a:schemeClr val="accent1">
                        <a:lumMod val="20000"/>
                        <a:lumOff val="80000"/>
                      </a:schemeClr>
                    </a:solidFill>
                  </a:tcPr>
                </a:tc>
                <a:tc>
                  <a:txBody>
                    <a:bodyPr/>
                    <a:lstStyle/>
                    <a:p>
                      <a:pPr algn="just"/>
                      <a:r>
                        <a:rPr lang="pt-BR" sz="2400" b="0" i="0" kern="1200" dirty="0" smtClean="0">
                          <a:solidFill>
                            <a:schemeClr val="dk1"/>
                          </a:solidFill>
                          <a:effectLst/>
                          <a:latin typeface="+mn-lt"/>
                          <a:ea typeface="+mn-ea"/>
                          <a:cs typeface="+mn-cs"/>
                        </a:rPr>
                        <a:t>Pode uso econômico de modo </a:t>
                      </a:r>
                      <a:r>
                        <a:rPr lang="pt-BR" sz="2400" b="1" i="0" kern="1200" dirty="0" smtClean="0">
                          <a:solidFill>
                            <a:schemeClr val="dk1"/>
                          </a:solidFill>
                          <a:effectLst/>
                          <a:latin typeface="+mn-lt"/>
                          <a:ea typeface="+mn-ea"/>
                          <a:cs typeface="+mn-cs"/>
                        </a:rPr>
                        <a:t>sustentável</a:t>
                      </a:r>
                      <a:r>
                        <a:rPr lang="pt-BR" sz="2400" b="0" i="0" kern="1200" dirty="0" smtClean="0">
                          <a:solidFill>
                            <a:schemeClr val="dk1"/>
                          </a:solidFill>
                          <a:effectLst/>
                          <a:latin typeface="+mn-lt"/>
                          <a:ea typeface="+mn-ea"/>
                          <a:cs typeface="+mn-cs"/>
                        </a:rPr>
                        <a:t> dos recursos naturais</a:t>
                      </a:r>
                      <a:r>
                        <a:rPr lang="pt-BR" sz="2400" b="0" i="0" kern="1200" baseline="0" dirty="0" smtClean="0">
                          <a:solidFill>
                            <a:schemeClr val="dk1"/>
                          </a:solidFill>
                          <a:effectLst/>
                          <a:latin typeface="+mn-lt"/>
                          <a:ea typeface="+mn-ea"/>
                          <a:cs typeface="+mn-cs"/>
                        </a:rPr>
                        <a:t> -&gt;  Manejo Florestal Sustentável.</a:t>
                      </a:r>
                      <a:endParaRPr lang="pt-BR" sz="2400" dirty="0"/>
                    </a:p>
                  </a:txBody>
                  <a:tcPr marL="121920" marR="121920" marT="60960" marB="60960">
                    <a:solidFill>
                      <a:schemeClr val="accent1">
                        <a:lumMod val="20000"/>
                        <a:lumOff val="80000"/>
                      </a:schemeClr>
                    </a:solidFill>
                  </a:tcPr>
                </a:tc>
              </a:tr>
              <a:tr h="1584960">
                <a:tc>
                  <a:txBody>
                    <a:bodyPr/>
                    <a:lstStyle/>
                    <a:p>
                      <a:pPr algn="just"/>
                      <a:r>
                        <a:rPr lang="pt-BR" sz="2400" dirty="0" smtClean="0"/>
                        <a:t>Exemplos:</a:t>
                      </a:r>
                      <a:r>
                        <a:rPr lang="pt-BR" sz="2400" baseline="0" dirty="0" smtClean="0"/>
                        <a:t> Matas ciliares, entorno de nascentes, manguezais, veredas, encostas &gt; 45º, topo de morros, entre outros.</a:t>
                      </a:r>
                      <a:endParaRPr lang="pt-BR" sz="2400" dirty="0"/>
                    </a:p>
                  </a:txBody>
                  <a:tcPr marL="121920" marR="121920" marT="60960" marB="60960">
                    <a:solidFill>
                      <a:schemeClr val="accent1">
                        <a:lumMod val="20000"/>
                        <a:lumOff val="80000"/>
                      </a:schemeClr>
                    </a:solidFill>
                  </a:tcPr>
                </a:tc>
                <a:tc>
                  <a:txBody>
                    <a:bodyPr/>
                    <a:lstStyle/>
                    <a:p>
                      <a:pPr algn="just"/>
                      <a:r>
                        <a:rPr lang="pt-BR" sz="2400" dirty="0" smtClean="0"/>
                        <a:t>É um percentual</a:t>
                      </a:r>
                      <a:r>
                        <a:rPr lang="pt-BR" sz="2400" baseline="0" dirty="0" smtClean="0"/>
                        <a:t> da propriedade rural (</a:t>
                      </a:r>
                      <a:r>
                        <a:rPr lang="pt-BR" sz="2400" b="1" baseline="0" dirty="0" smtClean="0"/>
                        <a:t>80%, 35% ou 20%). </a:t>
                      </a:r>
                      <a:endParaRPr lang="pt-BR" sz="2400" b="1" dirty="0"/>
                    </a:p>
                  </a:txBody>
                  <a:tcPr marL="121920" marR="121920" marT="60960" marB="60960">
                    <a:solidFill>
                      <a:schemeClr val="accent1">
                        <a:lumMod val="20000"/>
                        <a:lumOff val="80000"/>
                      </a:schemeClr>
                    </a:solidFill>
                  </a:tcPr>
                </a:tc>
              </a:tr>
            </a:tbl>
          </a:graphicData>
        </a:graphic>
      </p:graphicFrame>
    </p:spTree>
    <p:extLst>
      <p:ext uri="{BB962C8B-B14F-4D97-AF65-F5344CB8AC3E}">
        <p14:creationId xmlns:p14="http://schemas.microsoft.com/office/powerpoint/2010/main" val="34583243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27381" y="1028735"/>
            <a:ext cx="11136011" cy="2677656"/>
          </a:xfrm>
          <a:prstGeom prst="rect">
            <a:avLst/>
          </a:prstGeom>
          <a:noFill/>
        </p:spPr>
        <p:txBody>
          <a:bodyPr wrap="square" rtlCol="0">
            <a:spAutoFit/>
          </a:bodyPr>
          <a:lstStyle/>
          <a:p>
            <a:r>
              <a:rPr lang="pt-BR" sz="2400" b="1" dirty="0">
                <a:solidFill>
                  <a:srgbClr val="0041A3"/>
                </a:solidFill>
              </a:rPr>
              <a:t>Art. 14 § 1º da Lei 6.938/81 (Responsabilidade </a:t>
            </a:r>
            <a:r>
              <a:rPr lang="pt-BR" sz="2400" b="1" dirty="0" smtClean="0">
                <a:solidFill>
                  <a:srgbClr val="0041A3"/>
                </a:solidFill>
              </a:rPr>
              <a:t>Civil Objetiva)</a:t>
            </a:r>
            <a:endParaRPr lang="pt-BR" sz="2400" dirty="0">
              <a:solidFill>
                <a:srgbClr val="0041A3"/>
              </a:solidFill>
            </a:endParaRPr>
          </a:p>
          <a:p>
            <a:r>
              <a:rPr lang="pt-BR" sz="2400" dirty="0">
                <a:solidFill>
                  <a:srgbClr val="0041A3"/>
                </a:solidFill>
              </a:rPr>
              <a:t>	</a:t>
            </a:r>
          </a:p>
          <a:p>
            <a:r>
              <a:rPr lang="pt-BR" sz="2400" dirty="0">
                <a:solidFill>
                  <a:srgbClr val="0041A3"/>
                </a:solidFill>
              </a:rPr>
              <a:t>	</a:t>
            </a:r>
            <a:r>
              <a:rPr lang="pt-BR" sz="2400" dirty="0"/>
              <a:t>O </a:t>
            </a:r>
            <a:r>
              <a:rPr lang="pt-BR" sz="2400" b="1" dirty="0"/>
              <a:t>poluidor</a:t>
            </a:r>
            <a:r>
              <a:rPr lang="pt-BR" sz="2400" dirty="0"/>
              <a:t> </a:t>
            </a:r>
            <a:r>
              <a:rPr lang="pt-BR" sz="2400" b="1" dirty="0"/>
              <a:t>é obrigado</a:t>
            </a:r>
            <a:r>
              <a:rPr lang="pt-BR" sz="2400" dirty="0"/>
              <a:t>, </a:t>
            </a:r>
            <a:r>
              <a:rPr lang="pt-BR" sz="2400" u="sng" dirty="0"/>
              <a:t>independentemente da existência de culpa</a:t>
            </a:r>
            <a:r>
              <a:rPr lang="pt-BR" sz="2400" dirty="0"/>
              <a:t>, </a:t>
            </a:r>
            <a:r>
              <a:rPr lang="pt-BR" sz="2400" b="1" dirty="0"/>
              <a:t>a indenizar ou reparar os danos causados ao meio ambiente e a terceiros, afetados por sua atividade</a:t>
            </a:r>
            <a:r>
              <a:rPr lang="pt-BR" sz="2400" dirty="0"/>
              <a:t>. </a:t>
            </a:r>
            <a:endParaRPr lang="pt-BR" sz="2400" dirty="0" smtClean="0"/>
          </a:p>
          <a:p>
            <a:endParaRPr lang="pt-BR" sz="2400" dirty="0"/>
          </a:p>
          <a:p>
            <a:pPr algn="just"/>
            <a:endParaRPr lang="pt-BR" sz="2400" dirty="0"/>
          </a:p>
        </p:txBody>
      </p:sp>
      <p:graphicFrame>
        <p:nvGraphicFramePr>
          <p:cNvPr id="5" name="Diagrama 4"/>
          <p:cNvGraphicFramePr/>
          <p:nvPr>
            <p:extLst>
              <p:ext uri="{D42A27DB-BD31-4B8C-83A1-F6EECF244321}">
                <p14:modId xmlns:p14="http://schemas.microsoft.com/office/powerpoint/2010/main" val="3963505801"/>
              </p:ext>
            </p:extLst>
          </p:nvPr>
        </p:nvGraphicFramePr>
        <p:xfrm>
          <a:off x="2033518" y="2402003"/>
          <a:ext cx="8249313" cy="45279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aixaDeTexto 3"/>
          <p:cNvSpPr txBox="1"/>
          <p:nvPr/>
        </p:nvSpPr>
        <p:spPr>
          <a:xfrm>
            <a:off x="10641802" y="6046841"/>
            <a:ext cx="1021590" cy="523220"/>
          </a:xfrm>
          <a:prstGeom prst="rect">
            <a:avLst/>
          </a:prstGeom>
          <a:noFill/>
        </p:spPr>
        <p:txBody>
          <a:bodyPr wrap="square" rtlCol="0">
            <a:spAutoFit/>
          </a:bodyPr>
          <a:lstStyle/>
          <a:p>
            <a:r>
              <a:rPr lang="pt-BR" sz="1400" b="1" dirty="0" smtClean="0">
                <a:cs typeface="Times New Roman"/>
              </a:rPr>
              <a:t>Professor Rosenval</a:t>
            </a:r>
            <a:endParaRPr lang="pt-BR" sz="1400" b="1" dirty="0">
              <a:cs typeface="Times New Roman"/>
            </a:endParaRPr>
          </a:p>
        </p:txBody>
      </p:sp>
    </p:spTree>
    <p:extLst>
      <p:ext uri="{BB962C8B-B14F-4D97-AF65-F5344CB8AC3E}">
        <p14:creationId xmlns:p14="http://schemas.microsoft.com/office/powerpoint/2010/main" val="26430055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379897" y="2621559"/>
            <a:ext cx="10945216" cy="1877565"/>
          </a:xfrm>
          <a:prstGeom prst="rect">
            <a:avLst/>
          </a:prstGeom>
        </p:spPr>
        <p:txBody>
          <a:bodyPr wrap="square">
            <a:spAutoFit/>
          </a:bodyPr>
          <a:lstStyle/>
          <a:p>
            <a:pPr algn="ctr"/>
            <a:r>
              <a:rPr lang="pt-BR" sz="4800" b="1" dirty="0" smtClean="0"/>
              <a:t>QUESTÕES VUNESP</a:t>
            </a:r>
            <a:endParaRPr lang="pt-BR" sz="4800" b="1" dirty="0"/>
          </a:p>
          <a:p>
            <a:pPr algn="just"/>
            <a:r>
              <a:rPr lang="pt-BR" sz="2800" b="1" dirty="0" smtClean="0"/>
              <a:t> </a:t>
            </a:r>
          </a:p>
          <a:p>
            <a:pPr algn="just">
              <a:lnSpc>
                <a:spcPct val="150000"/>
              </a:lnSpc>
            </a:pPr>
            <a:endParaRPr lang="pt-BR" sz="2667" dirty="0"/>
          </a:p>
        </p:txBody>
      </p:sp>
    </p:spTree>
    <p:extLst>
      <p:ext uri="{BB962C8B-B14F-4D97-AF65-F5344CB8AC3E}">
        <p14:creationId xmlns:p14="http://schemas.microsoft.com/office/powerpoint/2010/main" val="25019223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527381" y="1028733"/>
            <a:ext cx="10945216" cy="6309548"/>
          </a:xfrm>
          <a:prstGeom prst="rect">
            <a:avLst/>
          </a:prstGeom>
        </p:spPr>
        <p:txBody>
          <a:bodyPr wrap="square">
            <a:spAutoFit/>
          </a:bodyPr>
          <a:lstStyle/>
          <a:p>
            <a:pPr algn="just"/>
            <a:r>
              <a:rPr lang="pt-BR" sz="2800" b="1" dirty="0" smtClean="0"/>
              <a:t>VUNESP </a:t>
            </a:r>
            <a:r>
              <a:rPr lang="pt-BR" sz="2800" b="1" dirty="0"/>
              <a:t>- Juiz Substituto - TJ-MS - 2015</a:t>
            </a:r>
          </a:p>
          <a:p>
            <a:pPr algn="just"/>
            <a:r>
              <a:rPr lang="pt-BR" sz="2800" b="1" dirty="0"/>
              <a:t>Um dos princípios produzidos em Conferências Internacionais sobre o Meio Ambiente e que serve para construção normativa ambiental afirma que: “Quando houver perigo de dano grave ou irreversível, a falta de certeza científica absoluta não deverá ser utilizada como razão para que seja adiada a adoção de medidas eficazes em função dos custos para impedir a degradação ambiental”. Esta afirmação representa o princípio da</a:t>
            </a:r>
          </a:p>
          <a:p>
            <a:pPr algn="just"/>
            <a:r>
              <a:rPr lang="pt-BR" sz="2800" b="1" dirty="0" smtClean="0"/>
              <a:t>a) Precaução</a:t>
            </a:r>
            <a:r>
              <a:rPr lang="pt-BR" sz="2800" b="1" dirty="0"/>
              <a:t>.</a:t>
            </a:r>
          </a:p>
          <a:p>
            <a:pPr algn="just"/>
            <a:r>
              <a:rPr lang="pt-BR" sz="2800" b="1" dirty="0" smtClean="0"/>
              <a:t>b) Responsabilidade </a:t>
            </a:r>
            <a:r>
              <a:rPr lang="pt-BR" sz="2800" b="1" dirty="0"/>
              <a:t>comum, porém, diferenciada.</a:t>
            </a:r>
          </a:p>
          <a:p>
            <a:pPr algn="just"/>
            <a:r>
              <a:rPr lang="pt-BR" sz="2800" b="1" dirty="0" smtClean="0"/>
              <a:t>c) Prevenção</a:t>
            </a:r>
            <a:r>
              <a:rPr lang="pt-BR" sz="2800" b="1" dirty="0"/>
              <a:t>.</a:t>
            </a:r>
          </a:p>
          <a:p>
            <a:pPr algn="just"/>
            <a:r>
              <a:rPr lang="pt-BR" sz="2800" b="1" dirty="0" smtClean="0"/>
              <a:t>d) Informação</a:t>
            </a:r>
            <a:r>
              <a:rPr lang="pt-BR" sz="2800" b="1" dirty="0"/>
              <a:t>.</a:t>
            </a:r>
          </a:p>
          <a:p>
            <a:pPr algn="just"/>
            <a:r>
              <a:rPr lang="pt-BR" sz="2800" b="1" dirty="0" smtClean="0"/>
              <a:t>e) Responsabilidade </a:t>
            </a:r>
            <a:r>
              <a:rPr lang="pt-BR" sz="2800" b="1" dirty="0"/>
              <a:t>integral</a:t>
            </a:r>
            <a:r>
              <a:rPr lang="pt-BR" sz="2800" b="1" dirty="0" smtClean="0"/>
              <a:t>.  </a:t>
            </a:r>
          </a:p>
          <a:p>
            <a:pPr algn="just">
              <a:lnSpc>
                <a:spcPct val="150000"/>
              </a:lnSpc>
            </a:pPr>
            <a:endParaRPr lang="pt-BR" sz="2667" dirty="0"/>
          </a:p>
        </p:txBody>
      </p:sp>
    </p:spTree>
    <p:extLst>
      <p:ext uri="{BB962C8B-B14F-4D97-AF65-F5344CB8AC3E}">
        <p14:creationId xmlns:p14="http://schemas.microsoft.com/office/powerpoint/2010/main" val="37569921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527381" y="1028733"/>
            <a:ext cx="10945216" cy="6309548"/>
          </a:xfrm>
          <a:prstGeom prst="rect">
            <a:avLst/>
          </a:prstGeom>
        </p:spPr>
        <p:txBody>
          <a:bodyPr wrap="square">
            <a:spAutoFit/>
          </a:bodyPr>
          <a:lstStyle/>
          <a:p>
            <a:pPr algn="just"/>
            <a:r>
              <a:rPr lang="pt-BR" sz="2800" b="1" dirty="0" smtClean="0"/>
              <a:t>VUNESP </a:t>
            </a:r>
            <a:r>
              <a:rPr lang="pt-BR" sz="2800" b="1" dirty="0"/>
              <a:t>- Procurador Jurídico Legislativo - Câmara Municipal de Sertãozinho – SP - 2014</a:t>
            </a:r>
          </a:p>
          <a:p>
            <a:pPr algn="just"/>
            <a:r>
              <a:rPr lang="pt-BR" sz="2800" b="1" dirty="0"/>
              <a:t>O art. 225 da CF/88 dispõe que “Todos têm direito ao meio ambiente ecologicamente equilibrado, bem de uso comum do povo e essencial à sadia qualidade de vida, impondo-se ao Poder Público e à coletividade o dever de defendê-lo e de preservá-lo para as presentes e futuras gerações". Esse dispositivo está relacionado ao desenvolvimento sustentável e representa o princípio da</a:t>
            </a:r>
          </a:p>
          <a:p>
            <a:pPr algn="just"/>
            <a:r>
              <a:rPr lang="pt-BR" sz="2800" b="1" dirty="0" smtClean="0"/>
              <a:t>a) equidade </a:t>
            </a:r>
            <a:r>
              <a:rPr lang="pt-BR" sz="2800" b="1" dirty="0"/>
              <a:t>intergovernamental.</a:t>
            </a:r>
          </a:p>
          <a:p>
            <a:pPr algn="just"/>
            <a:r>
              <a:rPr lang="pt-BR" sz="2800" b="1" dirty="0" smtClean="0"/>
              <a:t>b) qualidade </a:t>
            </a:r>
            <a:r>
              <a:rPr lang="pt-BR" sz="2800" b="1" dirty="0"/>
              <a:t>de vida.</a:t>
            </a:r>
          </a:p>
          <a:p>
            <a:pPr algn="just"/>
            <a:r>
              <a:rPr lang="pt-BR" sz="2800" b="1" dirty="0" smtClean="0"/>
              <a:t>c) solidariedade </a:t>
            </a:r>
            <a:r>
              <a:rPr lang="pt-BR" sz="2800" b="1" dirty="0"/>
              <a:t>governamental.</a:t>
            </a:r>
          </a:p>
          <a:p>
            <a:pPr algn="just"/>
            <a:r>
              <a:rPr lang="pt-BR" sz="2800" b="1" dirty="0" smtClean="0"/>
              <a:t>d) equidade </a:t>
            </a:r>
            <a:r>
              <a:rPr lang="pt-BR" sz="2800" b="1" dirty="0" err="1"/>
              <a:t>intergeracional</a:t>
            </a:r>
            <a:r>
              <a:rPr lang="pt-BR" sz="2800" b="1" dirty="0"/>
              <a:t>.</a:t>
            </a:r>
          </a:p>
          <a:p>
            <a:pPr algn="just"/>
            <a:r>
              <a:rPr lang="pt-BR" sz="2800" b="1" dirty="0" smtClean="0"/>
              <a:t>e) qualidade </a:t>
            </a:r>
            <a:r>
              <a:rPr lang="pt-BR" sz="2800" b="1" dirty="0"/>
              <a:t>e equilíbrio intergovernamental</a:t>
            </a:r>
            <a:r>
              <a:rPr lang="pt-BR" sz="2800" b="1" dirty="0" smtClean="0"/>
              <a:t>.  </a:t>
            </a:r>
          </a:p>
          <a:p>
            <a:pPr algn="just">
              <a:lnSpc>
                <a:spcPct val="150000"/>
              </a:lnSpc>
            </a:pPr>
            <a:endParaRPr lang="pt-BR" sz="2667" dirty="0"/>
          </a:p>
        </p:txBody>
      </p:sp>
    </p:spTree>
    <p:extLst>
      <p:ext uri="{BB962C8B-B14F-4D97-AF65-F5344CB8AC3E}">
        <p14:creationId xmlns:p14="http://schemas.microsoft.com/office/powerpoint/2010/main" val="28543688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527381" y="1028733"/>
            <a:ext cx="10945216" cy="5016886"/>
          </a:xfrm>
          <a:prstGeom prst="rect">
            <a:avLst/>
          </a:prstGeom>
        </p:spPr>
        <p:txBody>
          <a:bodyPr wrap="square">
            <a:spAutoFit/>
          </a:bodyPr>
          <a:lstStyle/>
          <a:p>
            <a:pPr algn="just"/>
            <a:r>
              <a:rPr lang="pt-BR" sz="2800" b="1" dirty="0" smtClean="0"/>
              <a:t>VUNESP </a:t>
            </a:r>
            <a:r>
              <a:rPr lang="pt-BR" sz="2800" b="1" dirty="0"/>
              <a:t>- Juiz - TJ-SP - 2014</a:t>
            </a:r>
          </a:p>
          <a:p>
            <a:pPr algn="just"/>
            <a:r>
              <a:rPr lang="pt-BR" sz="2800" b="1" dirty="0"/>
              <a:t>Novamente quanto ao tema dos princípios do Direito Ambiental, o que determina que aquele que se utiliza ou usufrui de algum recurso natural deve arcar com os custos necessários para possibilitar tal uso configura o princípio</a:t>
            </a:r>
          </a:p>
          <a:p>
            <a:pPr algn="just"/>
            <a:r>
              <a:rPr lang="pt-BR" sz="2800" b="1" dirty="0" smtClean="0"/>
              <a:t>a) do </a:t>
            </a:r>
            <a:r>
              <a:rPr lang="pt-BR" sz="2800" b="1" dirty="0"/>
              <a:t>usuário-pagador.</a:t>
            </a:r>
          </a:p>
          <a:p>
            <a:pPr algn="just"/>
            <a:r>
              <a:rPr lang="pt-BR" sz="2800" b="1" dirty="0" smtClean="0"/>
              <a:t>b) da </a:t>
            </a:r>
            <a:r>
              <a:rPr lang="pt-BR" sz="2800" b="1" dirty="0"/>
              <a:t>função socioambiental da propriedade.</a:t>
            </a:r>
          </a:p>
          <a:p>
            <a:pPr algn="just"/>
            <a:r>
              <a:rPr lang="pt-BR" sz="2800" b="1" dirty="0" smtClean="0"/>
              <a:t>c) do </a:t>
            </a:r>
            <a:r>
              <a:rPr lang="pt-BR" sz="2800" b="1" dirty="0"/>
              <a:t>poluidor-pagador.</a:t>
            </a:r>
          </a:p>
          <a:p>
            <a:pPr algn="just"/>
            <a:r>
              <a:rPr lang="pt-BR" sz="2800" b="1" dirty="0" smtClean="0"/>
              <a:t>d) do </a:t>
            </a:r>
            <a:r>
              <a:rPr lang="pt-BR" sz="2800" b="1" dirty="0"/>
              <a:t>desenvolvimento sustentável.</a:t>
            </a:r>
          </a:p>
          <a:p>
            <a:pPr algn="just"/>
            <a:endParaRPr lang="pt-BR" sz="2800" b="1" dirty="0" smtClean="0"/>
          </a:p>
          <a:p>
            <a:pPr algn="just">
              <a:lnSpc>
                <a:spcPct val="150000"/>
              </a:lnSpc>
            </a:pPr>
            <a:endParaRPr lang="pt-BR" sz="2667" dirty="0"/>
          </a:p>
        </p:txBody>
      </p:sp>
    </p:spTree>
    <p:extLst>
      <p:ext uri="{BB962C8B-B14F-4D97-AF65-F5344CB8AC3E}">
        <p14:creationId xmlns:p14="http://schemas.microsoft.com/office/powerpoint/2010/main" val="17933804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527381" y="674772"/>
            <a:ext cx="10945216" cy="6740435"/>
          </a:xfrm>
          <a:prstGeom prst="rect">
            <a:avLst/>
          </a:prstGeom>
        </p:spPr>
        <p:txBody>
          <a:bodyPr wrap="square">
            <a:spAutoFit/>
          </a:bodyPr>
          <a:lstStyle/>
          <a:p>
            <a:pPr algn="just"/>
            <a:r>
              <a:rPr lang="pt-BR" sz="2800" b="1" dirty="0" smtClean="0"/>
              <a:t>VUNESP </a:t>
            </a:r>
            <a:r>
              <a:rPr lang="pt-BR" sz="2800" b="1" dirty="0"/>
              <a:t>- Analista de Promotoria- MPE-SP-2015</a:t>
            </a:r>
          </a:p>
          <a:p>
            <a:pPr algn="just"/>
            <a:r>
              <a:rPr lang="pt-BR" sz="2800" b="1" dirty="0"/>
              <a:t>Princípio, como esclarece Celso Antônio Bandeira de Mello, é o mandamento nuclear de um determinado sistema, é o alicerce do sistema jurídico, é aquela disposição fundamental que influencia e repercute sobre todas as demais normas do sistema. Pode-se indicar como princípio ambiental, que objetiva capacitar a comunidade para a participação ativa na defesa do meio ambiente, o princípio da</a:t>
            </a:r>
          </a:p>
          <a:p>
            <a:pPr algn="just"/>
            <a:r>
              <a:rPr lang="pt-BR" sz="2800" b="1" dirty="0" smtClean="0"/>
              <a:t>a) educação </a:t>
            </a:r>
            <a:r>
              <a:rPr lang="pt-BR" sz="2800" b="1" dirty="0"/>
              <a:t>ambiental.</a:t>
            </a:r>
          </a:p>
          <a:p>
            <a:pPr algn="just"/>
            <a:r>
              <a:rPr lang="pt-BR" sz="2800" b="1" dirty="0" smtClean="0"/>
              <a:t>b) prevenção </a:t>
            </a:r>
            <a:r>
              <a:rPr lang="pt-BR" sz="2800" b="1" dirty="0"/>
              <a:t>de danos e degradações ambientais.</a:t>
            </a:r>
          </a:p>
          <a:p>
            <a:pPr algn="just"/>
            <a:r>
              <a:rPr lang="pt-BR" sz="2800" b="1" dirty="0" smtClean="0"/>
              <a:t>c) função </a:t>
            </a:r>
            <a:r>
              <a:rPr lang="pt-BR" sz="2800" b="1" dirty="0"/>
              <a:t>social e ambiental da propriedade.</a:t>
            </a:r>
          </a:p>
          <a:p>
            <a:pPr algn="just"/>
            <a:r>
              <a:rPr lang="pt-BR" sz="2800" b="1" dirty="0" smtClean="0"/>
              <a:t>d) garantia </a:t>
            </a:r>
            <a:r>
              <a:rPr lang="pt-BR" sz="2800" b="1" dirty="0"/>
              <a:t>do desenvolvimento econômico e social ecologicamente sustentado.</a:t>
            </a:r>
          </a:p>
          <a:p>
            <a:pPr algn="just"/>
            <a:r>
              <a:rPr lang="pt-BR" sz="2800" b="1" dirty="0" smtClean="0"/>
              <a:t>e) disponibilidade </a:t>
            </a:r>
            <a:r>
              <a:rPr lang="pt-BR" sz="2800" b="1" dirty="0"/>
              <a:t>do interesse público e particular na proteção do meio </a:t>
            </a:r>
            <a:r>
              <a:rPr lang="pt-BR" sz="2800" b="1" dirty="0" smtClean="0"/>
              <a:t>ambiente.  </a:t>
            </a:r>
          </a:p>
          <a:p>
            <a:pPr algn="just">
              <a:lnSpc>
                <a:spcPct val="150000"/>
              </a:lnSpc>
            </a:pPr>
            <a:endParaRPr lang="pt-BR" sz="2667" dirty="0"/>
          </a:p>
        </p:txBody>
      </p:sp>
    </p:spTree>
    <p:extLst>
      <p:ext uri="{BB962C8B-B14F-4D97-AF65-F5344CB8AC3E}">
        <p14:creationId xmlns:p14="http://schemas.microsoft.com/office/powerpoint/2010/main" val="42813326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527381" y="674772"/>
            <a:ext cx="10945216" cy="6309548"/>
          </a:xfrm>
          <a:prstGeom prst="rect">
            <a:avLst/>
          </a:prstGeom>
        </p:spPr>
        <p:txBody>
          <a:bodyPr wrap="square">
            <a:spAutoFit/>
          </a:bodyPr>
          <a:lstStyle/>
          <a:p>
            <a:pPr lvl="0" algn="just"/>
            <a:r>
              <a:rPr lang="pt-BR" sz="2800" b="1" dirty="0"/>
              <a:t>VUNESP - Juiz – </a:t>
            </a:r>
            <a:r>
              <a:rPr lang="pt-BR" sz="2800" b="1" dirty="0" smtClean="0"/>
              <a:t>TJ-RR</a:t>
            </a:r>
            <a:endParaRPr lang="pt-BR" sz="2800" b="1" dirty="0"/>
          </a:p>
          <a:p>
            <a:pPr algn="just"/>
            <a:r>
              <a:rPr lang="pt-BR" sz="2800" b="1" dirty="0"/>
              <a:t>Leia as afirmações e relacione cada uma delas com os princípios ambientais, na sequência correta. </a:t>
            </a:r>
          </a:p>
          <a:p>
            <a:pPr algn="just"/>
            <a:r>
              <a:rPr lang="pt-BR" sz="2800" b="1" dirty="0"/>
              <a:t>1- Tomar decisões no sentido de impedir a superveniência de danos ao meio ambiente, por meio de medidas apropriadas, antes da elaboração de um plano ou da realização de uma atividade potencialmente degradadora. </a:t>
            </a:r>
          </a:p>
          <a:p>
            <a:pPr algn="just"/>
            <a:r>
              <a:rPr lang="pt-BR" sz="2800" b="1" dirty="0"/>
              <a:t>2- Tomar decisões para limitar o desenvolvimento de atividades e, assim, impedir a superveniência de danos ao meio ambiente em cenários de incerteza e controvérsias quanto às referidas atividades. </a:t>
            </a:r>
          </a:p>
          <a:p>
            <a:pPr algn="just"/>
            <a:r>
              <a:rPr lang="pt-BR" sz="2800" b="1" dirty="0"/>
              <a:t>3- É dever da Administração Pública garantir o acesso dos cidadãos a registros administrativos e a informações sobre atos de governo relativos ao meio ambiente, inclusive sobre materiais e atividades perigosas. </a:t>
            </a:r>
          </a:p>
          <a:p>
            <a:pPr algn="just">
              <a:lnSpc>
                <a:spcPct val="150000"/>
              </a:lnSpc>
            </a:pPr>
            <a:endParaRPr lang="pt-BR" sz="2667" dirty="0"/>
          </a:p>
        </p:txBody>
      </p:sp>
    </p:spTree>
    <p:extLst>
      <p:ext uri="{BB962C8B-B14F-4D97-AF65-F5344CB8AC3E}">
        <p14:creationId xmlns:p14="http://schemas.microsoft.com/office/powerpoint/2010/main" val="22011529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527381" y="674772"/>
            <a:ext cx="10945216" cy="3599062"/>
          </a:xfrm>
          <a:prstGeom prst="rect">
            <a:avLst/>
          </a:prstGeom>
        </p:spPr>
        <p:txBody>
          <a:bodyPr wrap="square">
            <a:spAutoFit/>
          </a:bodyPr>
          <a:lstStyle/>
          <a:p>
            <a:pPr algn="just"/>
            <a:r>
              <a:rPr lang="pt-BR" sz="2400" b="1" dirty="0"/>
              <a:t>4- Exigir do empreendedor medidas capazes de reduzir os impactos ambientais, fazendo-o internalizar os custos ambientais de sua atividade. </a:t>
            </a:r>
          </a:p>
          <a:p>
            <a:pPr algn="just"/>
            <a:r>
              <a:rPr lang="pt-BR" sz="2400" b="1" dirty="0"/>
              <a:t>5- Exigir a retribuição à sociedade pela utilização econômica dos recursos naturais, incentivando, ao mesmo tempo, a racionalização do seu uso. </a:t>
            </a:r>
          </a:p>
          <a:p>
            <a:pPr algn="just"/>
            <a:r>
              <a:rPr lang="pt-BR" sz="2400" b="1" dirty="0"/>
              <a:t>6- Permitir o desenvolvimento de atividades econômicas e buscar a redução das desigualdades sociais, mantendo, porém, uma base ecológica disponível para as futuras gerações. </a:t>
            </a:r>
          </a:p>
          <a:p>
            <a:pPr algn="just"/>
            <a:r>
              <a:rPr lang="pt-BR" sz="2400" b="1" dirty="0"/>
              <a:t> </a:t>
            </a:r>
          </a:p>
          <a:p>
            <a:pPr algn="just">
              <a:lnSpc>
                <a:spcPct val="150000"/>
              </a:lnSpc>
            </a:pPr>
            <a:endParaRPr lang="pt-BR" sz="2667" dirty="0"/>
          </a:p>
        </p:txBody>
      </p:sp>
    </p:spTree>
    <p:extLst>
      <p:ext uri="{BB962C8B-B14F-4D97-AF65-F5344CB8AC3E}">
        <p14:creationId xmlns:p14="http://schemas.microsoft.com/office/powerpoint/2010/main" val="30626636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527381" y="674772"/>
            <a:ext cx="10945216" cy="4770665"/>
          </a:xfrm>
          <a:prstGeom prst="rect">
            <a:avLst/>
          </a:prstGeom>
        </p:spPr>
        <p:txBody>
          <a:bodyPr wrap="square">
            <a:spAutoFit/>
          </a:bodyPr>
          <a:lstStyle/>
          <a:p>
            <a:pPr algn="just"/>
            <a:r>
              <a:rPr lang="pt-BR" sz="2400" b="1" dirty="0"/>
              <a:t>Assinale a alternativa correta.</a:t>
            </a:r>
          </a:p>
          <a:p>
            <a:pPr algn="just"/>
            <a:r>
              <a:rPr lang="pt-BR" sz="2400" b="1" dirty="0" smtClean="0"/>
              <a:t>a</a:t>
            </a:r>
            <a:r>
              <a:rPr lang="pt-BR" sz="2400" b="1" dirty="0"/>
              <a:t>) Prevenção, precaução, informação, poluidor-pagador, usuário-pagador e desenvolvimento sustentável.</a:t>
            </a:r>
          </a:p>
          <a:p>
            <a:pPr algn="just"/>
            <a:r>
              <a:rPr lang="pt-BR" sz="2400" b="1" dirty="0" smtClean="0"/>
              <a:t>b</a:t>
            </a:r>
            <a:r>
              <a:rPr lang="pt-BR" sz="2400" b="1" dirty="0"/>
              <a:t>) Precaução, prevenção, informação, poluidor-pagador, usuário-pagador e desenvolvimento sustentável.</a:t>
            </a:r>
          </a:p>
          <a:p>
            <a:pPr algn="just"/>
            <a:r>
              <a:rPr lang="pt-BR" sz="2400" b="1" dirty="0" smtClean="0"/>
              <a:t>c</a:t>
            </a:r>
            <a:r>
              <a:rPr lang="pt-BR" sz="2400" b="1" dirty="0"/>
              <a:t>) Prevenção, precaução, participação, usuário-pagador, equivalência dos custos ambientais e solidariedade </a:t>
            </a:r>
            <a:r>
              <a:rPr lang="pt-BR" sz="2400" b="1" dirty="0" err="1"/>
              <a:t>intergeracional</a:t>
            </a:r>
            <a:r>
              <a:rPr lang="pt-BR" sz="2400" b="1" dirty="0"/>
              <a:t>.</a:t>
            </a:r>
          </a:p>
          <a:p>
            <a:pPr algn="just"/>
            <a:r>
              <a:rPr lang="pt-BR" sz="2400" b="1" dirty="0" smtClean="0"/>
              <a:t>d</a:t>
            </a:r>
            <a:r>
              <a:rPr lang="pt-BR" sz="2400" b="1" dirty="0"/>
              <a:t>) Precaução, prevenção, participação, equivalência dos custos ambientais, usuário-pagador e solidariedade </a:t>
            </a:r>
            <a:r>
              <a:rPr lang="pt-BR" sz="2400" b="1" dirty="0" err="1"/>
              <a:t>intergeracional</a:t>
            </a:r>
            <a:r>
              <a:rPr lang="pt-BR" sz="2400" b="1" dirty="0"/>
              <a:t>. </a:t>
            </a:r>
          </a:p>
          <a:p>
            <a:pPr algn="just"/>
            <a:endParaRPr lang="pt-BR" sz="2400" b="1" dirty="0" smtClean="0"/>
          </a:p>
          <a:p>
            <a:pPr algn="just"/>
            <a:r>
              <a:rPr lang="pt-BR" sz="2400" b="1" dirty="0"/>
              <a:t> </a:t>
            </a:r>
          </a:p>
          <a:p>
            <a:pPr algn="just">
              <a:lnSpc>
                <a:spcPct val="150000"/>
              </a:lnSpc>
            </a:pPr>
            <a:endParaRPr lang="pt-BR" sz="2667" dirty="0"/>
          </a:p>
        </p:txBody>
      </p:sp>
    </p:spTree>
    <p:extLst>
      <p:ext uri="{BB962C8B-B14F-4D97-AF65-F5344CB8AC3E}">
        <p14:creationId xmlns:p14="http://schemas.microsoft.com/office/powerpoint/2010/main" val="29688792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527381" y="674772"/>
            <a:ext cx="10945216" cy="3991477"/>
          </a:xfrm>
          <a:prstGeom prst="rect">
            <a:avLst/>
          </a:prstGeom>
        </p:spPr>
        <p:txBody>
          <a:bodyPr wrap="square">
            <a:spAutoFit/>
          </a:bodyPr>
          <a:lstStyle/>
          <a:p>
            <a:pPr algn="just"/>
            <a:r>
              <a:rPr lang="pt-BR" sz="2667" b="1" dirty="0" smtClean="0"/>
              <a:t>VUNESP </a:t>
            </a:r>
            <a:r>
              <a:rPr lang="pt-BR" sz="2667" b="1" dirty="0"/>
              <a:t>- Juiz - TJ-RJ - 2013</a:t>
            </a:r>
          </a:p>
          <a:p>
            <a:pPr algn="just"/>
            <a:r>
              <a:rPr lang="pt-BR" sz="2667" b="1" dirty="0"/>
              <a:t>O princípio da precaução, no tocante às questões de Direito Ambiental, pressupõe e gera como possibilidade, respectivamente:</a:t>
            </a:r>
          </a:p>
          <a:p>
            <a:pPr algn="just"/>
            <a:r>
              <a:rPr lang="pt-BR" sz="2667" b="1" dirty="0" smtClean="0"/>
              <a:t>a) ausência </a:t>
            </a:r>
            <a:r>
              <a:rPr lang="pt-BR" sz="2667" b="1" dirty="0"/>
              <a:t>de certeza científica e inversão do ônus da prova.</a:t>
            </a:r>
          </a:p>
          <a:p>
            <a:pPr algn="just"/>
            <a:r>
              <a:rPr lang="pt-BR" sz="2667" b="1" dirty="0" smtClean="0"/>
              <a:t>b) certeza </a:t>
            </a:r>
            <a:r>
              <a:rPr lang="pt-BR" sz="2667" b="1" dirty="0"/>
              <a:t>científica e condenação por dano hipotético.</a:t>
            </a:r>
          </a:p>
          <a:p>
            <a:pPr algn="just"/>
            <a:r>
              <a:rPr lang="pt-BR" sz="2667" b="1" dirty="0" smtClean="0"/>
              <a:t>c) risco </a:t>
            </a:r>
            <a:r>
              <a:rPr lang="pt-BR" sz="2667" b="1" dirty="0"/>
              <a:t>provado e condenação ao pagamento de indenização fixada por arbitramento.</a:t>
            </a:r>
          </a:p>
          <a:p>
            <a:pPr algn="just"/>
            <a:r>
              <a:rPr lang="pt-BR" sz="2667" b="1" dirty="0" smtClean="0"/>
              <a:t>d) risco </a:t>
            </a:r>
            <a:r>
              <a:rPr lang="pt-BR" sz="2667" b="1" dirty="0"/>
              <a:t>eventual e condenação ao pagamento de indenização obrigatória.</a:t>
            </a:r>
          </a:p>
          <a:p>
            <a:pPr algn="just">
              <a:lnSpc>
                <a:spcPct val="150000"/>
              </a:lnSpc>
            </a:pPr>
            <a:endParaRPr lang="pt-BR" sz="2667" dirty="0"/>
          </a:p>
        </p:txBody>
      </p:sp>
    </p:spTree>
    <p:extLst>
      <p:ext uri="{BB962C8B-B14F-4D97-AF65-F5344CB8AC3E}">
        <p14:creationId xmlns:p14="http://schemas.microsoft.com/office/powerpoint/2010/main" val="1079010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nvPr>
        </p:nvGraphicFramePr>
        <p:xfrm>
          <a:off x="2639616" y="644693"/>
          <a:ext cx="7149120" cy="594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77558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5078313"/>
          </a:xfrm>
          <a:prstGeom prst="rect">
            <a:avLst/>
          </a:prstGeom>
          <a:noFill/>
        </p:spPr>
        <p:txBody>
          <a:bodyPr wrap="square" rtlCol="0">
            <a:spAutoFit/>
          </a:bodyPr>
          <a:lstStyle/>
          <a:p>
            <a:pPr algn="just"/>
            <a:r>
              <a:rPr lang="pt-BR" sz="2400" b="1" dirty="0" smtClean="0"/>
              <a:t>VUNESP </a:t>
            </a:r>
            <a:r>
              <a:rPr lang="pt-BR" sz="2400" b="1" dirty="0"/>
              <a:t>- Juiz Substituto - TJ-SP - 2017 </a:t>
            </a:r>
          </a:p>
          <a:p>
            <a:pPr algn="just"/>
            <a:r>
              <a:rPr lang="pt-BR" sz="2400" b="1" dirty="0"/>
              <a:t>Em relação ao princípio da precaução, é correto afirmar:</a:t>
            </a:r>
          </a:p>
          <a:p>
            <a:pPr algn="just"/>
            <a:r>
              <a:rPr lang="pt-BR" sz="2400" b="1" dirty="0" smtClean="0"/>
              <a:t>a) implica </a:t>
            </a:r>
            <a:r>
              <a:rPr lang="pt-BR" sz="2400" b="1" dirty="0"/>
              <a:t>a ideia de um conhecimento completo sob os efeitos de determinada técnica – domínio científico – sobre causas e efeitos de seu uso e, em razão do potencial lesivo já diagnosticado, impõe que se evite a ocorrência desses danos já conhecidos.</a:t>
            </a:r>
          </a:p>
          <a:p>
            <a:pPr algn="just"/>
            <a:r>
              <a:rPr lang="pt-BR" sz="2400" b="1" dirty="0" smtClean="0"/>
              <a:t>b) o </a:t>
            </a:r>
            <a:r>
              <a:rPr lang="pt-BR" sz="2400" b="1" dirty="0"/>
              <a:t>uso de técnicas e pesquisas de organismos geneticamente modificáveis não deve ser regulado pelo princípio da precaução e sim pelo princípio da prevenção.</a:t>
            </a:r>
          </a:p>
          <a:p>
            <a:pPr algn="just"/>
            <a:r>
              <a:rPr lang="pt-BR" sz="2400" b="1" dirty="0" smtClean="0"/>
              <a:t>c) foi </a:t>
            </a:r>
            <a:r>
              <a:rPr lang="pt-BR" sz="2400" b="1" dirty="0"/>
              <a:t>aceito pela doutrina e jurisprudência brasileiras com o advento da Lei n° 11.105/2005 quando foi explicitado no ordenamento jurídico.</a:t>
            </a:r>
          </a:p>
          <a:p>
            <a:pPr algn="just"/>
            <a:r>
              <a:rPr lang="pt-BR" sz="2400" b="1" dirty="0" smtClean="0"/>
              <a:t>d) objetiva </a:t>
            </a:r>
            <a:r>
              <a:rPr lang="pt-BR" sz="2400" b="1" dirty="0"/>
              <a:t>regular o uso de técnicas sob as quais não há um domínio seguro de seus efeitos</a:t>
            </a:r>
            <a:r>
              <a:rPr lang="pt-BR" sz="2400" b="1" dirty="0" smtClean="0"/>
              <a:t>.</a:t>
            </a:r>
          </a:p>
          <a:p>
            <a:pPr marL="457200" indent="-457200">
              <a:buAutoNum type="alphaLcParenR" startAt="4"/>
            </a:pPr>
            <a:endParaRPr lang="pt-BR" sz="2400" b="1" dirty="0"/>
          </a:p>
          <a:p>
            <a:pPr>
              <a:lnSpc>
                <a:spcPct val="150000"/>
              </a:lnSpc>
            </a:pPr>
            <a:endParaRPr lang="pt-BR" sz="2400" b="1" dirty="0"/>
          </a:p>
        </p:txBody>
      </p:sp>
    </p:spTree>
    <p:extLst>
      <p:ext uri="{BB962C8B-B14F-4D97-AF65-F5344CB8AC3E}">
        <p14:creationId xmlns:p14="http://schemas.microsoft.com/office/powerpoint/2010/main" val="6343854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5078313"/>
          </a:xfrm>
          <a:prstGeom prst="rect">
            <a:avLst/>
          </a:prstGeom>
          <a:noFill/>
        </p:spPr>
        <p:txBody>
          <a:bodyPr wrap="square" rtlCol="0">
            <a:spAutoFit/>
          </a:bodyPr>
          <a:lstStyle/>
          <a:p>
            <a:pPr algn="just"/>
            <a:r>
              <a:rPr lang="pt-BR" sz="2400" b="1" dirty="0" smtClean="0"/>
              <a:t>VUNESP </a:t>
            </a:r>
            <a:r>
              <a:rPr lang="pt-BR" sz="2400" b="1" dirty="0"/>
              <a:t>- Procurador - Prefeitura de São José dos Campos - 2017 </a:t>
            </a:r>
          </a:p>
          <a:p>
            <a:pPr algn="just"/>
            <a:r>
              <a:rPr lang="pt-BR" sz="2400" b="1" dirty="0"/>
              <a:t>Sobre a competência em matéria ambiental, tem-se que</a:t>
            </a:r>
          </a:p>
          <a:p>
            <a:pPr algn="just"/>
            <a:r>
              <a:rPr lang="pt-BR" sz="2400" b="1" dirty="0" smtClean="0"/>
              <a:t>a) os </a:t>
            </a:r>
            <a:r>
              <a:rPr lang="pt-BR" sz="2400" b="1" dirty="0"/>
              <a:t>municípios estão autorizados a legislar suplementarmente à legislação federal e estadual independentemente de interesse local.</a:t>
            </a:r>
          </a:p>
          <a:p>
            <a:pPr algn="just"/>
            <a:r>
              <a:rPr lang="pt-BR" sz="2400" b="1" dirty="0" smtClean="0"/>
              <a:t>b) é </a:t>
            </a:r>
            <a:r>
              <a:rPr lang="pt-BR" sz="2400" b="1" dirty="0"/>
              <a:t>competência exclusiva da União preservar as florestas, a fauna e a flora.</a:t>
            </a:r>
          </a:p>
          <a:p>
            <a:pPr algn="just"/>
            <a:r>
              <a:rPr lang="pt-BR" sz="2400" b="1" dirty="0" smtClean="0"/>
              <a:t>c) os </a:t>
            </a:r>
            <a:r>
              <a:rPr lang="pt-BR" sz="2400" b="1" dirty="0"/>
              <a:t>Estados poderão, mediante medidas provisórias, instituir regiões metropolitanas, aglomerações urbanas e microrregiões.</a:t>
            </a:r>
          </a:p>
          <a:p>
            <a:pPr algn="just"/>
            <a:r>
              <a:rPr lang="pt-BR" sz="2400" b="1" dirty="0" smtClean="0"/>
              <a:t>d) compete </a:t>
            </a:r>
            <a:r>
              <a:rPr lang="pt-BR" sz="2400" b="1" dirty="0"/>
              <a:t>aos Estados, privativamente, legislar sobre proteção ao patrimônio histórico, cultural, artístico, turístico e paisagístico.</a:t>
            </a:r>
          </a:p>
          <a:p>
            <a:pPr algn="just"/>
            <a:r>
              <a:rPr lang="pt-BR" sz="2400" b="1" dirty="0" smtClean="0"/>
              <a:t>e) no </a:t>
            </a:r>
            <a:r>
              <a:rPr lang="pt-BR" sz="2400" b="1" dirty="0"/>
              <a:t>âmbito da legislação concorrente, a competência da União limitar-se-á a estabelecer normas gerais</a:t>
            </a:r>
            <a:r>
              <a:rPr lang="pt-BR" sz="2400" b="1" dirty="0" smtClean="0"/>
              <a:t>.</a:t>
            </a:r>
          </a:p>
          <a:p>
            <a:pPr algn="just"/>
            <a:endParaRPr lang="pt-BR" sz="2400" b="1" dirty="0"/>
          </a:p>
          <a:p>
            <a:pPr>
              <a:lnSpc>
                <a:spcPct val="150000"/>
              </a:lnSpc>
            </a:pPr>
            <a:endParaRPr lang="pt-BR" sz="2400" b="1" dirty="0"/>
          </a:p>
        </p:txBody>
      </p:sp>
    </p:spTree>
    <p:extLst>
      <p:ext uri="{BB962C8B-B14F-4D97-AF65-F5344CB8AC3E}">
        <p14:creationId xmlns:p14="http://schemas.microsoft.com/office/powerpoint/2010/main" val="2608423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4524315"/>
          </a:xfrm>
          <a:prstGeom prst="rect">
            <a:avLst/>
          </a:prstGeom>
          <a:noFill/>
        </p:spPr>
        <p:txBody>
          <a:bodyPr wrap="square" rtlCol="0">
            <a:spAutoFit/>
          </a:bodyPr>
          <a:lstStyle/>
          <a:p>
            <a:pPr algn="just">
              <a:lnSpc>
                <a:spcPct val="150000"/>
              </a:lnSpc>
            </a:pPr>
            <a:r>
              <a:rPr lang="pt-BR" sz="2400" b="1" dirty="0"/>
              <a:t>VUNESP - Juiz de Direito Substituto - </a:t>
            </a:r>
            <a:r>
              <a:rPr lang="pt-BR" sz="2400" b="1" dirty="0" smtClean="0"/>
              <a:t>TJ-PA</a:t>
            </a:r>
            <a:endParaRPr lang="pt-BR" sz="2400" b="1" dirty="0"/>
          </a:p>
          <a:p>
            <a:pPr algn="just">
              <a:lnSpc>
                <a:spcPct val="150000"/>
              </a:lnSpc>
            </a:pPr>
            <a:r>
              <a:rPr lang="pt-BR" sz="2400" b="1" dirty="0"/>
              <a:t>A</a:t>
            </a:r>
            <a:r>
              <a:rPr lang="pt-BR" sz="2400" b="1" dirty="0" smtClean="0"/>
              <a:t> </a:t>
            </a:r>
            <a:r>
              <a:rPr lang="pt-BR" sz="2400" b="1" dirty="0"/>
              <a:t>Constituição Federal de 1988, importante marco da proteção ao meio ambiente ecologicamente equilibrado, é expressa ao prever a competência concorrente da União, dos Estados, do Distrito Federal e dos Municípios para legislar sobre florestas, caça, pesca, fauna, conservação da natureza, jazidas, defesa do solo e dos recursos naturais, proteção do meio ambiente e controle da poluição, proteção ao patrimônio histórico, entre outros temas.</a:t>
            </a:r>
          </a:p>
          <a:p>
            <a:pPr>
              <a:lnSpc>
                <a:spcPct val="150000"/>
              </a:lnSpc>
            </a:pPr>
            <a:endParaRPr lang="pt-BR" sz="2400" b="1" dirty="0" smtClean="0"/>
          </a:p>
        </p:txBody>
      </p:sp>
    </p:spTree>
    <p:extLst>
      <p:ext uri="{BB962C8B-B14F-4D97-AF65-F5344CB8AC3E}">
        <p14:creationId xmlns:p14="http://schemas.microsoft.com/office/powerpoint/2010/main" val="26344447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2862322"/>
          </a:xfrm>
          <a:prstGeom prst="rect">
            <a:avLst/>
          </a:prstGeom>
          <a:noFill/>
        </p:spPr>
        <p:txBody>
          <a:bodyPr wrap="square" rtlCol="0">
            <a:spAutoFit/>
          </a:bodyPr>
          <a:lstStyle/>
          <a:p>
            <a:pPr algn="just">
              <a:lnSpc>
                <a:spcPct val="150000"/>
              </a:lnSpc>
            </a:pPr>
            <a:r>
              <a:rPr lang="pt-BR" sz="2400" b="1" dirty="0"/>
              <a:t>VUNESP - Juiz de Direito Substituto - TJ-PA </a:t>
            </a:r>
          </a:p>
          <a:p>
            <a:pPr algn="just">
              <a:lnSpc>
                <a:spcPct val="150000"/>
              </a:lnSpc>
            </a:pPr>
            <a:r>
              <a:rPr lang="pt-BR" sz="2400" b="1" dirty="0"/>
              <a:t>O</a:t>
            </a:r>
            <a:r>
              <a:rPr lang="pt-BR" sz="2400" b="1" dirty="0" smtClean="0"/>
              <a:t>s </a:t>
            </a:r>
            <a:r>
              <a:rPr lang="pt-BR" sz="2400" b="1" dirty="0"/>
              <a:t>Municípios, como importantes entes da Federação, têm competência privativa para legislar sobre proteção ao patrimônio cultural, artístico, turístico e paisagístico, desde que observadas as normas e a ação fiscalizadora federal e estadual.</a:t>
            </a:r>
          </a:p>
          <a:p>
            <a:pPr>
              <a:lnSpc>
                <a:spcPct val="150000"/>
              </a:lnSpc>
            </a:pPr>
            <a:endParaRPr lang="pt-BR" sz="2400" b="1" dirty="0" smtClean="0"/>
          </a:p>
        </p:txBody>
      </p:sp>
    </p:spTree>
    <p:extLst>
      <p:ext uri="{BB962C8B-B14F-4D97-AF65-F5344CB8AC3E}">
        <p14:creationId xmlns:p14="http://schemas.microsoft.com/office/powerpoint/2010/main" val="137623744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3970318"/>
          </a:xfrm>
          <a:prstGeom prst="rect">
            <a:avLst/>
          </a:prstGeom>
          <a:noFill/>
        </p:spPr>
        <p:txBody>
          <a:bodyPr wrap="square" rtlCol="0">
            <a:spAutoFit/>
          </a:bodyPr>
          <a:lstStyle/>
          <a:p>
            <a:pPr algn="just">
              <a:lnSpc>
                <a:spcPct val="150000"/>
              </a:lnSpc>
            </a:pPr>
            <a:r>
              <a:rPr lang="pt-BR" sz="2400" b="1" dirty="0"/>
              <a:t>VUNESP - Juiz de Direito Substituto - TJ-PA </a:t>
            </a:r>
            <a:endParaRPr lang="pt-BR" sz="2400" b="1" dirty="0" smtClean="0"/>
          </a:p>
          <a:p>
            <a:pPr algn="just">
              <a:lnSpc>
                <a:spcPct val="150000"/>
              </a:lnSpc>
            </a:pPr>
            <a:r>
              <a:rPr lang="pt-BR" sz="2400" b="1" dirty="0" smtClean="0"/>
              <a:t>No </a:t>
            </a:r>
            <a:r>
              <a:rPr lang="pt-BR" sz="2400" b="1" dirty="0"/>
              <a:t>âmbito da legislação concorrente, a competência da União para legislar sobre normas gerais não exclui a competência suplementar dos Estados-membros que, na falta de lei federal sobre normas gerais, terão competência legislativa plena, sendo certo que a eficácia das normas gerais da lei estadual se condiciona à compatibilidade do seu conteúdo com as normas gerais da lei federal superveniente.</a:t>
            </a:r>
          </a:p>
          <a:p>
            <a:pPr>
              <a:lnSpc>
                <a:spcPct val="150000"/>
              </a:lnSpc>
            </a:pPr>
            <a:endParaRPr lang="pt-BR" sz="2400" b="1" dirty="0" smtClean="0"/>
          </a:p>
        </p:txBody>
      </p:sp>
    </p:spTree>
    <p:extLst>
      <p:ext uri="{BB962C8B-B14F-4D97-AF65-F5344CB8AC3E}">
        <p14:creationId xmlns:p14="http://schemas.microsoft.com/office/powerpoint/2010/main" val="214926624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3416320"/>
          </a:xfrm>
          <a:prstGeom prst="rect">
            <a:avLst/>
          </a:prstGeom>
          <a:noFill/>
        </p:spPr>
        <p:txBody>
          <a:bodyPr wrap="square" rtlCol="0">
            <a:spAutoFit/>
          </a:bodyPr>
          <a:lstStyle/>
          <a:p>
            <a:pPr>
              <a:lnSpc>
                <a:spcPct val="150000"/>
              </a:lnSpc>
            </a:pPr>
            <a:r>
              <a:rPr lang="pt-BR" sz="2400" b="1" dirty="0" smtClean="0"/>
              <a:t>VUNESP </a:t>
            </a:r>
            <a:r>
              <a:rPr lang="pt-BR" sz="2400" b="1" dirty="0"/>
              <a:t>- Procurador - Prefeitura de São José dos Campos - 2017 </a:t>
            </a:r>
          </a:p>
          <a:p>
            <a:pPr>
              <a:lnSpc>
                <a:spcPct val="150000"/>
              </a:lnSpc>
            </a:pPr>
            <a:r>
              <a:rPr lang="pt-BR" sz="2400" b="1" dirty="0" smtClean="0"/>
              <a:t>Todos </a:t>
            </a:r>
            <a:r>
              <a:rPr lang="pt-BR" sz="2400" b="1" dirty="0"/>
              <a:t>têm direito ao meio ambiente ecologicamente equilibrado, bem de uso comum do povo e essencial à sadia qualidade de vida, impondo-se ao Poder Público e à Coletividade o dever de defendê-lo e preservá-lo para as presentes e futuras gerações</a:t>
            </a:r>
            <a:r>
              <a:rPr lang="pt-BR" sz="2400" b="1" dirty="0" smtClean="0"/>
              <a:t>.</a:t>
            </a:r>
          </a:p>
          <a:p>
            <a:pPr>
              <a:lnSpc>
                <a:spcPct val="150000"/>
              </a:lnSpc>
            </a:pPr>
            <a:endParaRPr lang="pt-BR" sz="2400" b="1" dirty="0"/>
          </a:p>
          <a:p>
            <a:pPr>
              <a:lnSpc>
                <a:spcPct val="150000"/>
              </a:lnSpc>
            </a:pPr>
            <a:endParaRPr lang="pt-BR" sz="2400" b="1" dirty="0"/>
          </a:p>
        </p:txBody>
      </p:sp>
    </p:spTree>
    <p:extLst>
      <p:ext uri="{BB962C8B-B14F-4D97-AF65-F5344CB8AC3E}">
        <p14:creationId xmlns:p14="http://schemas.microsoft.com/office/powerpoint/2010/main" val="17928075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5078313"/>
          </a:xfrm>
          <a:prstGeom prst="rect">
            <a:avLst/>
          </a:prstGeom>
          <a:noFill/>
        </p:spPr>
        <p:txBody>
          <a:bodyPr wrap="square" rtlCol="0">
            <a:spAutoFit/>
          </a:bodyPr>
          <a:lstStyle/>
          <a:p>
            <a:pPr algn="just">
              <a:lnSpc>
                <a:spcPct val="150000"/>
              </a:lnSpc>
            </a:pPr>
            <a:r>
              <a:rPr lang="pt-BR" sz="2400" b="1" dirty="0" smtClean="0"/>
              <a:t>VUNESP </a:t>
            </a:r>
            <a:r>
              <a:rPr lang="pt-BR" sz="2400" b="1" dirty="0"/>
              <a:t>- Procurador - Prefeitura de São José dos Campos - 2017 </a:t>
            </a:r>
          </a:p>
          <a:p>
            <a:pPr algn="just">
              <a:lnSpc>
                <a:spcPct val="150000"/>
              </a:lnSpc>
            </a:pPr>
            <a:r>
              <a:rPr lang="pt-BR" sz="2400" b="1" dirty="0"/>
              <a:t>Em relação ao que estabelece a Constituição Federal sobre o meio ambiente, assinale a alternativa correta.</a:t>
            </a:r>
          </a:p>
          <a:p>
            <a:pPr algn="just">
              <a:lnSpc>
                <a:spcPct val="150000"/>
              </a:lnSpc>
            </a:pPr>
            <a:r>
              <a:rPr lang="pt-BR" sz="2400" b="1" dirty="0" smtClean="0"/>
              <a:t>a) A </a:t>
            </a:r>
            <a:r>
              <a:rPr lang="pt-BR" sz="2400" b="1" dirty="0"/>
              <a:t>Floresta Amazônica brasileira, a Mata Atlântica, a Serra do Mar, o Cerrado são patrimônio nacional, e sua utilização far-se-á dentro de condições que assegurem a presença do meio ambiente.</a:t>
            </a:r>
          </a:p>
          <a:p>
            <a:pPr algn="just">
              <a:lnSpc>
                <a:spcPct val="150000"/>
              </a:lnSpc>
            </a:pPr>
            <a:r>
              <a:rPr lang="pt-BR" sz="2400" b="1" dirty="0" smtClean="0"/>
              <a:t>b) As </a:t>
            </a:r>
            <a:r>
              <a:rPr lang="pt-BR" sz="2400" b="1" dirty="0"/>
              <a:t>usinas que operem com reator nuclear deverão ter sua localização definida em lei federal, estadual ou municipal, sem o que não poderão ser instaladas.</a:t>
            </a:r>
          </a:p>
          <a:p>
            <a:pPr>
              <a:lnSpc>
                <a:spcPct val="150000"/>
              </a:lnSpc>
            </a:pPr>
            <a:endParaRPr lang="pt-BR" sz="2400" dirty="0">
              <a:solidFill>
                <a:srgbClr val="0041A3"/>
              </a:solidFill>
            </a:endParaRPr>
          </a:p>
        </p:txBody>
      </p:sp>
    </p:spTree>
    <p:extLst>
      <p:ext uri="{BB962C8B-B14F-4D97-AF65-F5344CB8AC3E}">
        <p14:creationId xmlns:p14="http://schemas.microsoft.com/office/powerpoint/2010/main" val="13182536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5078313"/>
          </a:xfrm>
          <a:prstGeom prst="rect">
            <a:avLst/>
          </a:prstGeom>
          <a:noFill/>
        </p:spPr>
        <p:txBody>
          <a:bodyPr wrap="square" rtlCol="0">
            <a:spAutoFit/>
          </a:bodyPr>
          <a:lstStyle/>
          <a:p>
            <a:pPr algn="just">
              <a:lnSpc>
                <a:spcPct val="150000"/>
              </a:lnSpc>
            </a:pPr>
            <a:r>
              <a:rPr lang="pt-BR" sz="2400" b="1" dirty="0" smtClean="0"/>
              <a:t>c) Para </a:t>
            </a:r>
            <a:r>
              <a:rPr lang="pt-BR" sz="2400" b="1" dirty="0"/>
              <a:t>assegurar a efetividade do direito ao meio ambiente ecologicamente equilibrado, incumbe ao Poder Público promover a educação ambiental no plano federal e estadual, visando à conscientização pública para a preservação do meio ambiente.</a:t>
            </a:r>
          </a:p>
          <a:p>
            <a:pPr algn="just">
              <a:lnSpc>
                <a:spcPct val="150000"/>
              </a:lnSpc>
            </a:pPr>
            <a:r>
              <a:rPr lang="pt-BR" sz="2400" b="1" dirty="0" smtClean="0"/>
              <a:t>d) São </a:t>
            </a:r>
            <a:r>
              <a:rPr lang="pt-BR" sz="2400" b="1" dirty="0"/>
              <a:t>indisponíveis as terras devolutas ou arrecadadas pelos Estados, por ações discriminatórias, necessárias para proteção dos ecossistemas naturais.</a:t>
            </a:r>
          </a:p>
          <a:p>
            <a:pPr algn="just">
              <a:lnSpc>
                <a:spcPct val="150000"/>
              </a:lnSpc>
            </a:pPr>
            <a:r>
              <a:rPr lang="pt-BR" sz="2400" b="1" dirty="0" smtClean="0"/>
              <a:t>e) Consideram-se </a:t>
            </a:r>
            <a:r>
              <a:rPr lang="pt-BR" sz="2400" b="1" dirty="0"/>
              <a:t>cruéis as práticas desportivas que utilizem animais, em qualquer tipo de manifestação.</a:t>
            </a:r>
          </a:p>
          <a:p>
            <a:pPr>
              <a:lnSpc>
                <a:spcPct val="150000"/>
              </a:lnSpc>
            </a:pPr>
            <a:endParaRPr lang="pt-BR" sz="2400" dirty="0" smtClean="0">
              <a:solidFill>
                <a:srgbClr val="0041A3"/>
              </a:solidFill>
            </a:endParaRPr>
          </a:p>
        </p:txBody>
      </p:sp>
    </p:spTree>
    <p:extLst>
      <p:ext uri="{BB962C8B-B14F-4D97-AF65-F5344CB8AC3E}">
        <p14:creationId xmlns:p14="http://schemas.microsoft.com/office/powerpoint/2010/main" val="94684225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3416320"/>
          </a:xfrm>
          <a:prstGeom prst="rect">
            <a:avLst/>
          </a:prstGeom>
          <a:noFill/>
        </p:spPr>
        <p:txBody>
          <a:bodyPr wrap="square" rtlCol="0">
            <a:spAutoFit/>
          </a:bodyPr>
          <a:lstStyle/>
          <a:p>
            <a:pPr algn="just">
              <a:lnSpc>
                <a:spcPct val="150000"/>
              </a:lnSpc>
            </a:pPr>
            <a:r>
              <a:rPr lang="pt-BR" sz="2400" b="1" dirty="0" smtClean="0"/>
              <a:t>VUNESP </a:t>
            </a:r>
            <a:r>
              <a:rPr lang="pt-BR" sz="2400" b="1" dirty="0"/>
              <a:t>- Advogado - ITESP </a:t>
            </a:r>
          </a:p>
          <a:p>
            <a:pPr algn="just">
              <a:lnSpc>
                <a:spcPct val="150000"/>
              </a:lnSpc>
            </a:pPr>
            <a:r>
              <a:rPr lang="pt-BR" sz="2400" b="1" dirty="0"/>
              <a:t>Para assegurar a efetividade do direito ao meio ambiente ecologicamente equilibrado, incumbe ao Poder </a:t>
            </a:r>
            <a:r>
              <a:rPr lang="pt-BR" sz="2400" b="1" dirty="0" smtClean="0"/>
              <a:t>Público exigir</a:t>
            </a:r>
            <a:r>
              <a:rPr lang="pt-BR" sz="2400" b="1" dirty="0"/>
              <a:t>, para instalação de obra ou atividade causadora de grave degradação do meio ambiente, estudo de impacto ambiental e de vizinhança</a:t>
            </a:r>
            <a:r>
              <a:rPr lang="pt-BR" sz="2400" b="1" dirty="0" smtClean="0"/>
              <a:t>.</a:t>
            </a:r>
          </a:p>
          <a:p>
            <a:pPr algn="just">
              <a:lnSpc>
                <a:spcPct val="150000"/>
              </a:lnSpc>
            </a:pPr>
            <a:endParaRPr lang="pt-BR" sz="2400" b="1" dirty="0"/>
          </a:p>
          <a:p>
            <a:pPr algn="just">
              <a:lnSpc>
                <a:spcPct val="150000"/>
              </a:lnSpc>
            </a:pPr>
            <a:endParaRPr lang="pt-BR" sz="2400" b="1" dirty="0"/>
          </a:p>
        </p:txBody>
      </p:sp>
    </p:spTree>
    <p:extLst>
      <p:ext uri="{BB962C8B-B14F-4D97-AF65-F5344CB8AC3E}">
        <p14:creationId xmlns:p14="http://schemas.microsoft.com/office/powerpoint/2010/main" val="7266474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5601533"/>
          </a:xfrm>
          <a:prstGeom prst="rect">
            <a:avLst/>
          </a:prstGeom>
          <a:noFill/>
        </p:spPr>
        <p:txBody>
          <a:bodyPr wrap="square" rtlCol="0">
            <a:spAutoFit/>
          </a:bodyPr>
          <a:lstStyle/>
          <a:p>
            <a:pPr lvl="0" algn="just"/>
            <a:r>
              <a:rPr lang="pt-BR" sz="2400" b="1" dirty="0"/>
              <a:t>VUNESP - Procurador - Prefeitura de São José dos Campos - 2017 </a:t>
            </a:r>
            <a:endParaRPr lang="pt-BR" sz="3200" b="1" dirty="0"/>
          </a:p>
          <a:p>
            <a:pPr algn="just"/>
            <a:r>
              <a:rPr lang="pt-BR" sz="2400" b="1" dirty="0"/>
              <a:t>Para fins da Política Nacional do Meio Ambiente, </a:t>
            </a:r>
            <a:r>
              <a:rPr lang="pt-BR" sz="2400" b="1" dirty="0" smtClean="0"/>
              <a:t>considera-se poluidor</a:t>
            </a:r>
            <a:r>
              <a:rPr lang="pt-BR" sz="2400" b="1" dirty="0"/>
              <a:t>, a pessoa física ou jurídica de direito privado, responsável diretamente por ato causador de degradação ambiental que implique perda da biodiversidade</a:t>
            </a:r>
            <a:r>
              <a:rPr lang="pt-BR" sz="2400" b="1" dirty="0" smtClean="0"/>
              <a:t>.</a:t>
            </a:r>
          </a:p>
          <a:p>
            <a:pPr algn="just"/>
            <a:endParaRPr lang="pt-BR" sz="2400" b="1" dirty="0" smtClean="0"/>
          </a:p>
          <a:p>
            <a:pPr algn="just"/>
            <a:endParaRPr lang="pt-BR" sz="3200" b="1" dirty="0"/>
          </a:p>
          <a:p>
            <a:pPr lvl="0" algn="just"/>
            <a:r>
              <a:rPr lang="pt-BR" sz="2400" b="1" dirty="0"/>
              <a:t>VUNESP - Procurador - Prefeitura de São José dos Campos - 2017 </a:t>
            </a:r>
            <a:endParaRPr lang="pt-BR" sz="3200" b="1" dirty="0"/>
          </a:p>
          <a:p>
            <a:pPr algn="just"/>
            <a:r>
              <a:rPr lang="pt-BR" sz="2400" b="1" dirty="0"/>
              <a:t>Para fins da Política Nacional do Meio Ambiente, considera-se r</a:t>
            </a:r>
            <a:r>
              <a:rPr lang="pt-BR" sz="2400" b="1" dirty="0" smtClean="0"/>
              <a:t>ecursos </a:t>
            </a:r>
            <a:r>
              <a:rPr lang="pt-BR" sz="2400" b="1" dirty="0"/>
              <a:t>ambientais, a atmosfera, as águas interiores e subterrâneas, os estuários, o mar territorial, o solo, excluídos os elementos da biosfera, a fauna e a flora. </a:t>
            </a:r>
            <a:endParaRPr lang="pt-BR" sz="2400" b="1" dirty="0" smtClean="0"/>
          </a:p>
          <a:p>
            <a:pPr algn="just"/>
            <a:endParaRPr lang="pt-BR" sz="2400" b="1" dirty="0" smtClean="0"/>
          </a:p>
          <a:p>
            <a:pPr algn="just"/>
            <a:endParaRPr lang="pt-BR" sz="2000" b="1" dirty="0" smtClean="0"/>
          </a:p>
          <a:p>
            <a:pPr algn="just">
              <a:lnSpc>
                <a:spcPct val="150000"/>
              </a:lnSpc>
            </a:pPr>
            <a:endParaRPr lang="pt-BR" sz="2000" b="1" dirty="0"/>
          </a:p>
          <a:p>
            <a:pPr>
              <a:lnSpc>
                <a:spcPct val="150000"/>
              </a:lnSpc>
            </a:pPr>
            <a:endParaRPr lang="pt-BR" sz="2400" dirty="0">
              <a:solidFill>
                <a:srgbClr val="0041A3"/>
              </a:solidFill>
            </a:endParaRPr>
          </a:p>
        </p:txBody>
      </p:sp>
    </p:spTree>
    <p:extLst>
      <p:ext uri="{BB962C8B-B14F-4D97-AF65-F5344CB8AC3E}">
        <p14:creationId xmlns:p14="http://schemas.microsoft.com/office/powerpoint/2010/main" val="1098778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ixaDeTexto 9"/>
          <p:cNvSpPr txBox="1"/>
          <p:nvPr/>
        </p:nvSpPr>
        <p:spPr>
          <a:xfrm>
            <a:off x="506636" y="210027"/>
            <a:ext cx="11233248" cy="6659259"/>
          </a:xfrm>
          <a:prstGeom prst="rect">
            <a:avLst/>
          </a:prstGeom>
          <a:noFill/>
        </p:spPr>
        <p:txBody>
          <a:bodyPr wrap="square" rtlCol="0">
            <a:spAutoFit/>
          </a:bodyPr>
          <a:lstStyle/>
          <a:p>
            <a:pPr algn="just"/>
            <a:r>
              <a:rPr lang="pt-BR" sz="2667" dirty="0"/>
              <a:t>A </a:t>
            </a:r>
            <a:r>
              <a:rPr lang="pt-BR" sz="2667" b="1" dirty="0">
                <a:solidFill>
                  <a:srgbClr val="FF0000"/>
                </a:solidFill>
              </a:rPr>
              <a:t>intervenção ou a supressão </a:t>
            </a:r>
            <a:r>
              <a:rPr lang="pt-BR" sz="2667" dirty="0"/>
              <a:t>de vegetação nativa em Área de Preservação Permanente </a:t>
            </a:r>
            <a:r>
              <a:rPr lang="pt-BR" sz="2667" b="1" dirty="0">
                <a:solidFill>
                  <a:srgbClr val="FF0000"/>
                </a:solidFill>
              </a:rPr>
              <a:t>somente</a:t>
            </a:r>
            <a:r>
              <a:rPr lang="pt-BR" sz="2667" dirty="0"/>
              <a:t> ocorrerá nas hipóteses de </a:t>
            </a:r>
            <a:r>
              <a:rPr lang="pt-BR" sz="2667" b="1" dirty="0">
                <a:solidFill>
                  <a:srgbClr val="FF0000"/>
                </a:solidFill>
              </a:rPr>
              <a:t>utilidade pública, de interesse social ou de baixo impacto ambiental. </a:t>
            </a:r>
          </a:p>
          <a:p>
            <a:pPr algn="just"/>
            <a:endParaRPr lang="pt-BR" sz="2667" dirty="0"/>
          </a:p>
          <a:p>
            <a:pPr algn="just"/>
            <a:r>
              <a:rPr lang="pt-BR" sz="2667" dirty="0"/>
              <a:t>A </a:t>
            </a:r>
            <a:r>
              <a:rPr lang="pt-BR" sz="2667" b="1" dirty="0">
                <a:solidFill>
                  <a:srgbClr val="FF0000"/>
                </a:solidFill>
              </a:rPr>
              <a:t>supressão de vegetação nativa protetora de nascentes, dunas e restingas somente </a:t>
            </a:r>
            <a:r>
              <a:rPr lang="pt-BR" sz="2667" dirty="0"/>
              <a:t>poderá ser autorizada em caso de </a:t>
            </a:r>
            <a:r>
              <a:rPr lang="pt-BR" sz="2667" b="1" dirty="0">
                <a:solidFill>
                  <a:srgbClr val="FF0000"/>
                </a:solidFill>
              </a:rPr>
              <a:t>utilidade pública</a:t>
            </a:r>
            <a:r>
              <a:rPr lang="pt-BR" sz="2667" dirty="0"/>
              <a:t>. </a:t>
            </a:r>
          </a:p>
          <a:p>
            <a:pPr algn="just"/>
            <a:endParaRPr lang="pt-BR" sz="2667" dirty="0"/>
          </a:p>
          <a:p>
            <a:pPr algn="just"/>
            <a:r>
              <a:rPr lang="pt-BR" sz="2667" dirty="0"/>
              <a:t>De acordo com o </a:t>
            </a:r>
            <a:r>
              <a:rPr lang="pt-BR" sz="2667" b="1" dirty="0"/>
              <a:t>STF (ADI 4903), </a:t>
            </a:r>
            <a:r>
              <a:rPr lang="pt-BR" sz="2667" dirty="0"/>
              <a:t>deve-se exigir a comprovação de inexistência de alternativa técnica e locacional para todos os casos de intervenção em APP por utilidade pública (art. 3º, VIII) e interesse social (art. 3º, IX).</a:t>
            </a:r>
          </a:p>
          <a:p>
            <a:pPr algn="just"/>
            <a:endParaRPr lang="pt-BR" sz="2667" dirty="0"/>
          </a:p>
          <a:p>
            <a:pPr algn="just"/>
            <a:r>
              <a:rPr lang="pt-BR" sz="2667" dirty="0"/>
              <a:t>De acordo com o </a:t>
            </a:r>
            <a:r>
              <a:rPr lang="pt-BR" sz="2667" b="1" dirty="0"/>
              <a:t>STF (</a:t>
            </a:r>
            <a:r>
              <a:rPr lang="it-IT" sz="2667" b="1" dirty="0"/>
              <a:t>ADI 4903, ADI 4937), </a:t>
            </a:r>
            <a:r>
              <a:rPr lang="it-IT" sz="2667" dirty="0"/>
              <a:t>ficou declarada a </a:t>
            </a:r>
            <a:r>
              <a:rPr lang="pt-BR" sz="2667" dirty="0"/>
              <a:t>INCONSTITUCIONALIDADE DAS EXPRESSÕES “gestão de resíduos” e “instalações necessárias à realização de competições esportivas estaduais, nacionais ou internacionais”, nos casos previstos de utilidade pública.</a:t>
            </a:r>
          </a:p>
          <a:p>
            <a:pPr algn="just"/>
            <a:endParaRPr lang="pt-BR" sz="2667" dirty="0"/>
          </a:p>
        </p:txBody>
      </p:sp>
    </p:spTree>
    <p:extLst>
      <p:ext uri="{BB962C8B-B14F-4D97-AF65-F5344CB8AC3E}">
        <p14:creationId xmlns:p14="http://schemas.microsoft.com/office/powerpoint/2010/main" val="307401643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4154984"/>
          </a:xfrm>
          <a:prstGeom prst="rect">
            <a:avLst/>
          </a:prstGeom>
          <a:noFill/>
        </p:spPr>
        <p:txBody>
          <a:bodyPr wrap="square" rtlCol="0">
            <a:spAutoFit/>
          </a:bodyPr>
          <a:lstStyle/>
          <a:p>
            <a:pPr algn="just"/>
            <a:r>
              <a:rPr lang="pt-BR" sz="2400" b="1" dirty="0"/>
              <a:t>VUNESP - Procurador - Prefeitura de São José dos Campos - 2017 </a:t>
            </a:r>
            <a:endParaRPr lang="pt-BR" sz="3200" b="1" dirty="0"/>
          </a:p>
          <a:p>
            <a:pPr algn="just"/>
            <a:r>
              <a:rPr lang="pt-BR" sz="2400" b="1" dirty="0"/>
              <a:t>Para fins da Política Nacional do Meio Ambiente, considera-se degradação do meio ambiente, a alteração propícia dos componentes do meio ambiente.</a:t>
            </a:r>
            <a:endParaRPr lang="pt-BR" sz="3200" b="1" dirty="0"/>
          </a:p>
          <a:p>
            <a:pPr algn="just"/>
            <a:endParaRPr lang="pt-BR" sz="2400" b="1" dirty="0" smtClean="0"/>
          </a:p>
          <a:p>
            <a:pPr algn="just"/>
            <a:r>
              <a:rPr lang="pt-BR" sz="2400" b="1" dirty="0" smtClean="0"/>
              <a:t>VUNESP </a:t>
            </a:r>
            <a:r>
              <a:rPr lang="pt-BR" sz="2400" b="1" dirty="0"/>
              <a:t>- Procurador - Prefeitura de São José dos Campos - 2017 </a:t>
            </a:r>
            <a:endParaRPr lang="pt-BR" sz="3200" b="1" dirty="0"/>
          </a:p>
          <a:p>
            <a:pPr algn="just"/>
            <a:r>
              <a:rPr lang="pt-BR" sz="2400" b="1" dirty="0"/>
              <a:t>Para fins da Política Nacional do Meio Ambiente, considera-se meio ambiente, o conjunto de condições, leis, influências e interações de ordem física, química e biológica, que permite, abriga e rege a vida em todas as suas formas.</a:t>
            </a:r>
            <a:endParaRPr lang="pt-BR" sz="3200" b="1" dirty="0"/>
          </a:p>
          <a:p>
            <a:pPr algn="just">
              <a:lnSpc>
                <a:spcPct val="150000"/>
              </a:lnSpc>
            </a:pPr>
            <a:endParaRPr lang="pt-BR" sz="2400" b="1" dirty="0" smtClean="0"/>
          </a:p>
          <a:p>
            <a:pPr>
              <a:lnSpc>
                <a:spcPct val="150000"/>
              </a:lnSpc>
            </a:pPr>
            <a:endParaRPr lang="pt-BR" sz="2400" dirty="0">
              <a:solidFill>
                <a:srgbClr val="0041A3"/>
              </a:solidFill>
            </a:endParaRPr>
          </a:p>
        </p:txBody>
      </p:sp>
    </p:spTree>
    <p:extLst>
      <p:ext uri="{BB962C8B-B14F-4D97-AF65-F5344CB8AC3E}">
        <p14:creationId xmlns:p14="http://schemas.microsoft.com/office/powerpoint/2010/main" val="39104050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5632311"/>
          </a:xfrm>
          <a:prstGeom prst="rect">
            <a:avLst/>
          </a:prstGeom>
          <a:noFill/>
        </p:spPr>
        <p:txBody>
          <a:bodyPr wrap="square" rtlCol="0">
            <a:spAutoFit/>
          </a:bodyPr>
          <a:lstStyle/>
          <a:p>
            <a:pPr>
              <a:lnSpc>
                <a:spcPct val="150000"/>
              </a:lnSpc>
            </a:pPr>
            <a:r>
              <a:rPr lang="pt-BR" sz="2400" b="1" dirty="0" smtClean="0"/>
              <a:t>VUNESP </a:t>
            </a:r>
            <a:r>
              <a:rPr lang="pt-BR" sz="2400" b="1" dirty="0"/>
              <a:t>- Procurador Jurídico - Câmara Municipal de Poá – SP - 2016</a:t>
            </a:r>
          </a:p>
          <a:p>
            <a:pPr>
              <a:lnSpc>
                <a:spcPct val="150000"/>
              </a:lnSpc>
            </a:pPr>
            <a:r>
              <a:rPr lang="pt-BR" sz="2400" b="1" dirty="0"/>
              <a:t>A Lei no 6.938/81 traça as diretrizes da Política Nacional do Meio ambiente. Acerca dos conceitos introduzidos por essa lei, é correto afirmar que</a:t>
            </a:r>
          </a:p>
          <a:p>
            <a:pPr>
              <a:lnSpc>
                <a:spcPct val="150000"/>
              </a:lnSpc>
            </a:pPr>
            <a:r>
              <a:rPr lang="pt-BR" sz="2400" b="1" dirty="0" smtClean="0"/>
              <a:t>a) meio </a:t>
            </a:r>
            <a:r>
              <a:rPr lang="pt-BR" sz="2400" b="1" dirty="0"/>
              <a:t>ambiente é a atmosfera, as águas interiores, superficiais e subterrâneas, os estuários, o mar territorial, o solo, o subsolo, os elementos da biosfera, a fauna e a flora.</a:t>
            </a:r>
          </a:p>
          <a:p>
            <a:pPr>
              <a:lnSpc>
                <a:spcPct val="150000"/>
              </a:lnSpc>
            </a:pPr>
            <a:r>
              <a:rPr lang="pt-BR" sz="2400" b="1" dirty="0" smtClean="0"/>
              <a:t>b) recursos </a:t>
            </a:r>
            <a:r>
              <a:rPr lang="pt-BR" sz="2400" b="1" dirty="0"/>
              <a:t>ambientais são o conjunto de condições, leis, influências e interações de ordem física, química e biológica, que permite, abriga e rege a vida em todas as suas formas.</a:t>
            </a:r>
          </a:p>
          <a:p>
            <a:pPr>
              <a:lnSpc>
                <a:spcPct val="150000"/>
              </a:lnSpc>
            </a:pPr>
            <a:endParaRPr lang="pt-BR" sz="2400" dirty="0">
              <a:solidFill>
                <a:srgbClr val="0041A3"/>
              </a:solidFill>
            </a:endParaRPr>
          </a:p>
        </p:txBody>
      </p:sp>
    </p:spTree>
    <p:extLst>
      <p:ext uri="{BB962C8B-B14F-4D97-AF65-F5344CB8AC3E}">
        <p14:creationId xmlns:p14="http://schemas.microsoft.com/office/powerpoint/2010/main" val="23684173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2308324"/>
          </a:xfrm>
          <a:prstGeom prst="rect">
            <a:avLst/>
          </a:prstGeom>
          <a:noFill/>
        </p:spPr>
        <p:txBody>
          <a:bodyPr wrap="square" rtlCol="0">
            <a:spAutoFit/>
          </a:bodyPr>
          <a:lstStyle/>
          <a:p>
            <a:pPr>
              <a:lnSpc>
                <a:spcPct val="150000"/>
              </a:lnSpc>
            </a:pPr>
            <a:r>
              <a:rPr lang="pt-BR" sz="2400" b="1" dirty="0"/>
              <a:t>c) degradação da qualidade ambiental é a alteração adversa das características do meio ambiente.</a:t>
            </a:r>
          </a:p>
          <a:p>
            <a:pPr>
              <a:lnSpc>
                <a:spcPct val="150000"/>
              </a:lnSpc>
            </a:pPr>
            <a:r>
              <a:rPr lang="pt-BR" sz="2400" b="1" dirty="0"/>
              <a:t>d) poluição é a alteração adversa das características do meio ambiente.</a:t>
            </a:r>
          </a:p>
          <a:p>
            <a:pPr>
              <a:lnSpc>
                <a:spcPct val="150000"/>
              </a:lnSpc>
            </a:pPr>
            <a:r>
              <a:rPr lang="pt-BR" sz="2400" b="1" dirty="0"/>
              <a:t>e) degradação é apenas o que afeta desfavoravelmente a biota</a:t>
            </a:r>
            <a:r>
              <a:rPr lang="pt-BR" sz="2400" b="1" dirty="0" smtClean="0"/>
              <a:t>.</a:t>
            </a:r>
            <a:r>
              <a:rPr lang="pt-BR" sz="2400" dirty="0">
                <a:solidFill>
                  <a:srgbClr val="0041A3"/>
                </a:solidFill>
              </a:rPr>
              <a:t> </a:t>
            </a:r>
          </a:p>
        </p:txBody>
      </p:sp>
    </p:spTree>
    <p:extLst>
      <p:ext uri="{BB962C8B-B14F-4D97-AF65-F5344CB8AC3E}">
        <p14:creationId xmlns:p14="http://schemas.microsoft.com/office/powerpoint/2010/main" val="23625278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6186309"/>
          </a:xfrm>
          <a:prstGeom prst="rect">
            <a:avLst/>
          </a:prstGeom>
          <a:noFill/>
        </p:spPr>
        <p:txBody>
          <a:bodyPr wrap="square" rtlCol="0">
            <a:spAutoFit/>
          </a:bodyPr>
          <a:lstStyle/>
          <a:p>
            <a:pPr>
              <a:lnSpc>
                <a:spcPct val="150000"/>
              </a:lnSpc>
            </a:pPr>
            <a:r>
              <a:rPr lang="pt-BR" sz="2400" b="1" dirty="0" smtClean="0"/>
              <a:t>VUNESP </a:t>
            </a:r>
            <a:r>
              <a:rPr lang="pt-BR" sz="2400" b="1" dirty="0"/>
              <a:t>- Juiz Substituto - TJ-MS </a:t>
            </a:r>
          </a:p>
          <a:p>
            <a:pPr>
              <a:lnSpc>
                <a:spcPct val="150000"/>
              </a:lnSpc>
            </a:pPr>
            <a:r>
              <a:rPr lang="pt-BR" sz="2400" b="1" dirty="0"/>
              <a:t>Segundo estabelecido na Política Nacional do Meio Ambiente, entende-se por poluição a degradação da qualidade ambiental resultante de atividades que, direta ou indiretamente,</a:t>
            </a:r>
          </a:p>
          <a:p>
            <a:pPr>
              <a:lnSpc>
                <a:spcPct val="150000"/>
              </a:lnSpc>
            </a:pPr>
            <a:r>
              <a:rPr lang="pt-BR" sz="2400" b="1" dirty="0" smtClean="0"/>
              <a:t>a) lancem </a:t>
            </a:r>
            <a:r>
              <a:rPr lang="pt-BR" sz="2400" b="1" dirty="0"/>
              <a:t>matérias em dissonância com a qualidade tecnológica fixada pelas normas da ABNT.</a:t>
            </a:r>
          </a:p>
          <a:p>
            <a:pPr>
              <a:lnSpc>
                <a:spcPct val="150000"/>
              </a:lnSpc>
            </a:pPr>
            <a:r>
              <a:rPr lang="pt-BR" sz="2400" b="1" dirty="0" smtClean="0"/>
              <a:t>b) afetem </a:t>
            </a:r>
            <a:r>
              <a:rPr lang="pt-BR" sz="2400" b="1" dirty="0"/>
              <a:t>70% das interações de ordem física do meio ambiente.</a:t>
            </a:r>
          </a:p>
          <a:p>
            <a:pPr>
              <a:lnSpc>
                <a:spcPct val="150000"/>
              </a:lnSpc>
            </a:pPr>
            <a:r>
              <a:rPr lang="pt-BR" sz="2400" b="1" dirty="0" smtClean="0"/>
              <a:t>c) prejudiquem </a:t>
            </a:r>
            <a:r>
              <a:rPr lang="pt-BR" sz="2400" b="1" dirty="0"/>
              <a:t>a saúde, a segurança e o bem-estar da população.</a:t>
            </a:r>
          </a:p>
          <a:p>
            <a:pPr>
              <a:lnSpc>
                <a:spcPct val="150000"/>
              </a:lnSpc>
            </a:pPr>
            <a:r>
              <a:rPr lang="pt-BR" sz="2400" b="1" dirty="0" smtClean="0"/>
              <a:t>d) afetem </a:t>
            </a:r>
            <a:r>
              <a:rPr lang="pt-BR" sz="2400" b="1" dirty="0"/>
              <a:t>as condições sociais ou fitossanitárias da biota.</a:t>
            </a:r>
          </a:p>
          <a:p>
            <a:pPr>
              <a:lnSpc>
                <a:spcPct val="150000"/>
              </a:lnSpc>
            </a:pPr>
            <a:r>
              <a:rPr lang="pt-BR" sz="2400" b="1" dirty="0" smtClean="0"/>
              <a:t>e) criem </a:t>
            </a:r>
            <a:r>
              <a:rPr lang="pt-BR" sz="2400" b="1" dirty="0"/>
              <a:t>condições favoráveis às ações políticas e econômicas.</a:t>
            </a:r>
          </a:p>
          <a:p>
            <a:pPr>
              <a:lnSpc>
                <a:spcPct val="150000"/>
              </a:lnSpc>
            </a:pPr>
            <a:endParaRPr lang="pt-BR" sz="2400" b="1" dirty="0"/>
          </a:p>
        </p:txBody>
      </p:sp>
    </p:spTree>
    <p:extLst>
      <p:ext uri="{BB962C8B-B14F-4D97-AF65-F5344CB8AC3E}">
        <p14:creationId xmlns:p14="http://schemas.microsoft.com/office/powerpoint/2010/main" val="167729579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5078313"/>
          </a:xfrm>
          <a:prstGeom prst="rect">
            <a:avLst/>
          </a:prstGeom>
          <a:noFill/>
        </p:spPr>
        <p:txBody>
          <a:bodyPr wrap="square" rtlCol="0">
            <a:spAutoFit/>
          </a:bodyPr>
          <a:lstStyle/>
          <a:p>
            <a:pPr lvl="0" algn="just"/>
            <a:r>
              <a:rPr lang="pt-BR" sz="2400" b="1" dirty="0"/>
              <a:t>VUNESP - Analista Técnico - Engenharia Civil - Prefeitura de São José dos Campos – </a:t>
            </a:r>
            <a:r>
              <a:rPr lang="pt-BR" sz="2400" b="1" dirty="0" smtClean="0"/>
              <a:t>SP</a:t>
            </a:r>
          </a:p>
          <a:p>
            <a:pPr lvl="0" algn="just"/>
            <a:r>
              <a:rPr lang="pt-BR" sz="2400" b="1" dirty="0" smtClean="0"/>
              <a:t>O </a:t>
            </a:r>
            <a:r>
              <a:rPr lang="pt-BR" sz="2400" b="1" dirty="0"/>
              <a:t>órgão consultivo e deliberativo do Sistema Nacional do Meio Ambiente que determina, quando julgar necessário, a realização de estudos das alternativas e das possíveis consequências ambientais de projetos públicos ou privados, requisitando informações, indispensáveis à apreciação de Estudos Prévios de Impacto Ambiental e respectivos Relatórios, no caso de obras ou atividades de significativa degradação ambiental, em especial nas áreas consideradas patrimônio nacional, denomina-se</a:t>
            </a:r>
          </a:p>
          <a:p>
            <a:pPr algn="just"/>
            <a:r>
              <a:rPr lang="pt-BR" sz="2400" b="1" dirty="0"/>
              <a:t>  a) ANA – Agência Nacional de Águas.</a:t>
            </a:r>
          </a:p>
          <a:p>
            <a:pPr algn="just"/>
            <a:r>
              <a:rPr lang="pt-BR" sz="2400" b="1" dirty="0"/>
              <a:t>  b) CONAMA – Conselho Nacional do Meio Ambiente.</a:t>
            </a:r>
          </a:p>
          <a:p>
            <a:pPr algn="just"/>
            <a:r>
              <a:rPr lang="pt-BR" sz="2400" b="1" dirty="0"/>
              <a:t>  c) ANAMMA – Associação Nacional de Municípios e Meio Ambiente.</a:t>
            </a:r>
          </a:p>
          <a:p>
            <a:pPr algn="just"/>
            <a:r>
              <a:rPr lang="pt-BR" sz="2400" b="1" dirty="0"/>
              <a:t>  d) FBCN – Fundação Brasileira para a Conservação da Natureza.</a:t>
            </a:r>
          </a:p>
          <a:p>
            <a:pPr algn="just"/>
            <a:r>
              <a:rPr lang="pt-BR" sz="2400" b="1" dirty="0"/>
              <a:t>  e) IBAMA – Instituto Brasileiro do Meio Ambiente e dos Recursos Naturais Renováveis.</a:t>
            </a:r>
          </a:p>
          <a:p>
            <a:pPr>
              <a:lnSpc>
                <a:spcPct val="150000"/>
              </a:lnSpc>
            </a:pPr>
            <a:endParaRPr lang="pt-BR" sz="2400" b="1" dirty="0"/>
          </a:p>
        </p:txBody>
      </p:sp>
    </p:spTree>
    <p:extLst>
      <p:ext uri="{BB962C8B-B14F-4D97-AF65-F5344CB8AC3E}">
        <p14:creationId xmlns:p14="http://schemas.microsoft.com/office/powerpoint/2010/main" val="289618812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5262979"/>
          </a:xfrm>
          <a:prstGeom prst="rect">
            <a:avLst/>
          </a:prstGeom>
          <a:noFill/>
        </p:spPr>
        <p:txBody>
          <a:bodyPr wrap="square" rtlCol="0">
            <a:spAutoFit/>
          </a:bodyPr>
          <a:lstStyle/>
          <a:p>
            <a:pPr lvl="0" algn="just"/>
            <a:r>
              <a:rPr lang="pt-BR" sz="2400" b="1" dirty="0"/>
              <a:t>VUNESP - Procurador Jurídico - Câmara de Marília – SP - 2016 </a:t>
            </a:r>
          </a:p>
          <a:p>
            <a:pPr algn="just"/>
            <a:r>
              <a:rPr lang="pt-BR" sz="2400" b="1" dirty="0"/>
              <a:t>Os órgãos e entidades da União, dos Estados, do Distrito Federal, dos Territórios e dos Municípios, bem como as fundações instituídas pelo Poder Público, responsáveis pela proteção e melhoria da qualidade ambiental, constituirão o Sistema Nacional do Meio Ambiente – SISNAMA. Dentre os órgãos que compõem tal estrutura, de acordo com o que prevê as regras da Política Nacional do Meio Ambiente, é correto afirmar que</a:t>
            </a:r>
          </a:p>
          <a:p>
            <a:pPr algn="just"/>
            <a:r>
              <a:rPr lang="pt-BR" sz="2400" b="1" dirty="0" smtClean="0"/>
              <a:t>a</a:t>
            </a:r>
            <a:r>
              <a:rPr lang="pt-BR" sz="2400" b="1" dirty="0"/>
              <a:t>) o órgão superior é formado pelo Conselho de Governo, com a função de assessorar o Presidente da República na formulação da política nacional e nas diretrizes governamentais para o meio ambiente e os recursos ambientais.</a:t>
            </a:r>
          </a:p>
          <a:p>
            <a:pPr algn="just"/>
            <a:r>
              <a:rPr lang="pt-BR" sz="2400" b="1" dirty="0" smtClean="0"/>
              <a:t>b</a:t>
            </a:r>
            <a:r>
              <a:rPr lang="pt-BR" sz="2400" b="1" dirty="0"/>
              <a:t>) o órgão consultivo e deliberativo é composto pela Secretaria do Meio Ambiente da Presidência da República, com a finalidade de planejar, coordenar, supervisionar e controlar, como órgão federal, a política nacional e as diretrizes governamentais fixadas para o meio ambiente.</a:t>
            </a:r>
          </a:p>
          <a:p>
            <a:pPr algn="just"/>
            <a:r>
              <a:rPr lang="pt-BR" sz="2400" b="1" dirty="0"/>
              <a:t>  </a:t>
            </a:r>
          </a:p>
        </p:txBody>
      </p:sp>
    </p:spTree>
    <p:extLst>
      <p:ext uri="{BB962C8B-B14F-4D97-AF65-F5344CB8AC3E}">
        <p14:creationId xmlns:p14="http://schemas.microsoft.com/office/powerpoint/2010/main" val="27727973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4893647"/>
          </a:xfrm>
          <a:prstGeom prst="rect">
            <a:avLst/>
          </a:prstGeom>
          <a:noFill/>
        </p:spPr>
        <p:txBody>
          <a:bodyPr wrap="square" rtlCol="0">
            <a:spAutoFit/>
          </a:bodyPr>
          <a:lstStyle/>
          <a:p>
            <a:pPr algn="just"/>
            <a:r>
              <a:rPr lang="pt-BR" sz="2400" b="1" dirty="0"/>
              <a:t>c) o órgão executor é composto pelo Conselho Nacional do Meio Ambiente (CONAMA), com a finalidade de assessorar, estudar e propor ao Conselho de Governo, diretrizes de políticas governamentais para o meio ambiente e os recursos naturais e deliberar, no âmbito de sua competência, sobre normas e padrões compatíveis com o meio ambiente ecologicamente equilibrado e essencial à sadia qualidade de </a:t>
            </a:r>
            <a:r>
              <a:rPr lang="pt-BR" sz="2400" b="1" dirty="0" smtClean="0"/>
              <a:t>vida.</a:t>
            </a:r>
          </a:p>
          <a:p>
            <a:pPr algn="just"/>
            <a:r>
              <a:rPr lang="pt-BR" sz="2400" b="1" dirty="0" smtClean="0"/>
              <a:t>d</a:t>
            </a:r>
            <a:r>
              <a:rPr lang="pt-BR" sz="2400" b="1" dirty="0"/>
              <a:t>) os órgãos locais compreendem o Instituto Brasileiro do Meio Ambiente e dos Recursos Naturais Renováveis – IBAMA e o Instituto Chico Mendes de Conservação da Biodiversidade – Instituto Chico Mendes, cuja finalidade é executar e fazer executar a política e as diretrizes governamentais fixadas para o meio ambiente, de acordo com as respectivas competências.</a:t>
            </a:r>
          </a:p>
          <a:p>
            <a:pPr algn="just"/>
            <a:r>
              <a:rPr lang="pt-BR" sz="2400" b="1" dirty="0" smtClean="0"/>
              <a:t>e</a:t>
            </a:r>
            <a:r>
              <a:rPr lang="pt-BR" sz="2400" b="1" dirty="0"/>
              <a:t>) o órgão central é composto por entidades municipais, responsáveis pelo controle e fiscalização dessas atividades, nas suas respectivas jurisdições.</a:t>
            </a:r>
          </a:p>
          <a:p>
            <a:pPr algn="just"/>
            <a:r>
              <a:rPr lang="pt-BR" sz="2400" b="1" dirty="0" smtClean="0"/>
              <a:t>  </a:t>
            </a:r>
            <a:endParaRPr lang="pt-BR" sz="2400" b="1" dirty="0"/>
          </a:p>
        </p:txBody>
      </p:sp>
    </p:spTree>
    <p:extLst>
      <p:ext uri="{BB962C8B-B14F-4D97-AF65-F5344CB8AC3E}">
        <p14:creationId xmlns:p14="http://schemas.microsoft.com/office/powerpoint/2010/main" val="34704213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5262979"/>
          </a:xfrm>
          <a:prstGeom prst="rect">
            <a:avLst/>
          </a:prstGeom>
          <a:noFill/>
        </p:spPr>
        <p:txBody>
          <a:bodyPr wrap="square" rtlCol="0">
            <a:spAutoFit/>
          </a:bodyPr>
          <a:lstStyle/>
          <a:p>
            <a:pPr lvl="0" algn="just"/>
            <a:r>
              <a:rPr lang="pt-BR" sz="2400" b="1" dirty="0"/>
              <a:t>VUNESP – Advogado - CETESB </a:t>
            </a:r>
            <a:endParaRPr lang="pt-BR" sz="2400" b="1" dirty="0" smtClean="0"/>
          </a:p>
          <a:p>
            <a:pPr lvl="0" algn="just"/>
            <a:r>
              <a:rPr lang="pt-BR" sz="2400" b="1" dirty="0" smtClean="0"/>
              <a:t>O </a:t>
            </a:r>
            <a:r>
              <a:rPr lang="pt-BR" sz="2400" b="1" dirty="0"/>
              <a:t>Sistema Nacional do Meio Ambiente – SISNAMA, previsto na Lei n.º 6.938/81, é estruturado, dentre outros, pelo(s) seguinte(s) órgão(s):</a:t>
            </a:r>
          </a:p>
          <a:p>
            <a:pPr algn="just"/>
            <a:r>
              <a:rPr lang="pt-BR" sz="2400" b="1" dirty="0"/>
              <a:t> </a:t>
            </a:r>
            <a:r>
              <a:rPr lang="pt-BR" sz="2400" b="1" dirty="0" smtClean="0"/>
              <a:t>a</a:t>
            </a:r>
            <a:r>
              <a:rPr lang="pt-BR" sz="2400" b="1" dirty="0"/>
              <a:t>) órgão central: o Instituto Brasileiro do Meio Ambiente e Recursos Naturais Renováveis – IBAMA, com a finalidade de coordenar, executar e fazer executar, como órgão federal, a política nacional e as diretrizes governamentais fixadas para o meio ambiente.</a:t>
            </a:r>
          </a:p>
          <a:p>
            <a:pPr algn="just"/>
            <a:r>
              <a:rPr lang="pt-BR" sz="2400" b="1" dirty="0"/>
              <a:t> </a:t>
            </a:r>
            <a:r>
              <a:rPr lang="pt-BR" sz="2400" b="1" dirty="0" smtClean="0"/>
              <a:t>b</a:t>
            </a:r>
            <a:r>
              <a:rPr lang="pt-BR" sz="2400" b="1" dirty="0"/>
              <a:t>) órgãos </a:t>
            </a:r>
            <a:r>
              <a:rPr lang="pt-BR" sz="2400" b="1" dirty="0" err="1"/>
              <a:t>subseccionais</a:t>
            </a:r>
            <a:r>
              <a:rPr lang="pt-BR" sz="2400" b="1" dirty="0"/>
              <a:t>: os órgãos ou entidades integrantes da administração federal direta e indireta, bem como as Fundações instituídas pelo Poder Público, cujas atividades estejam associadas às de proteção da qualidade ambiental.</a:t>
            </a:r>
          </a:p>
          <a:p>
            <a:pPr algn="just"/>
            <a:r>
              <a:rPr lang="pt-BR" sz="2400" b="1" dirty="0"/>
              <a:t> </a:t>
            </a:r>
            <a:r>
              <a:rPr lang="pt-BR" sz="2400" b="1" dirty="0" smtClean="0"/>
              <a:t>c</a:t>
            </a:r>
            <a:r>
              <a:rPr lang="pt-BR" sz="2400" b="1" dirty="0"/>
              <a:t>) órgão superior: o Conselho Superior do Meio Ambiente – CSMA, com a função de assessorar o Presidente da República e Governadores Estaduais na formulação de diretrizes da Política Nacional do Meio Ambiente.</a:t>
            </a:r>
          </a:p>
          <a:p>
            <a:pPr algn="just"/>
            <a:endParaRPr lang="pt-BR" sz="2400" b="1" dirty="0"/>
          </a:p>
        </p:txBody>
      </p:sp>
    </p:spTree>
    <p:extLst>
      <p:ext uri="{BB962C8B-B14F-4D97-AF65-F5344CB8AC3E}">
        <p14:creationId xmlns:p14="http://schemas.microsoft.com/office/powerpoint/2010/main" val="139731094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3046988"/>
          </a:xfrm>
          <a:prstGeom prst="rect">
            <a:avLst/>
          </a:prstGeom>
          <a:noFill/>
        </p:spPr>
        <p:txBody>
          <a:bodyPr wrap="square" rtlCol="0">
            <a:spAutoFit/>
          </a:bodyPr>
          <a:lstStyle/>
          <a:p>
            <a:pPr algn="just"/>
            <a:r>
              <a:rPr lang="pt-BR" sz="2400" b="1" dirty="0"/>
              <a:t> d) órgãos seccionais: os órgãos ou entidades estaduais responsáveis pela execução de programas, projetos e pelo controle e fiscalização de atividades capazes de provocar a degradação ambiental.</a:t>
            </a:r>
          </a:p>
          <a:p>
            <a:pPr algn="just"/>
            <a:r>
              <a:rPr lang="pt-BR" sz="2400" b="1" dirty="0"/>
              <a:t> </a:t>
            </a:r>
            <a:r>
              <a:rPr lang="pt-BR" sz="2400" b="1" dirty="0" smtClean="0"/>
              <a:t>e</a:t>
            </a:r>
            <a:r>
              <a:rPr lang="pt-BR" sz="2400" b="1" dirty="0"/>
              <a:t>) órgão consultivo e deliberativo: o Conselho Nacional do Meio Ambiente – CONAMA, com o fim de assistir e propor ao Conselho Superior do Meio Ambiente – CSMA, diretrizes e políticas governamentais para o meio ambiente e os recursos naturais e deliberar sobre normas e padrões compatíveis à sadia qualidade de vida.</a:t>
            </a:r>
          </a:p>
          <a:p>
            <a:pPr algn="just"/>
            <a:r>
              <a:rPr lang="pt-BR" sz="2400" b="1" dirty="0" smtClean="0"/>
              <a:t> </a:t>
            </a:r>
            <a:endParaRPr lang="pt-BR" sz="2400" b="1" dirty="0"/>
          </a:p>
        </p:txBody>
      </p:sp>
    </p:spTree>
    <p:extLst>
      <p:ext uri="{BB962C8B-B14F-4D97-AF65-F5344CB8AC3E}">
        <p14:creationId xmlns:p14="http://schemas.microsoft.com/office/powerpoint/2010/main" val="322654999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3970318"/>
          </a:xfrm>
          <a:prstGeom prst="rect">
            <a:avLst/>
          </a:prstGeom>
          <a:noFill/>
        </p:spPr>
        <p:txBody>
          <a:bodyPr wrap="square" rtlCol="0">
            <a:spAutoFit/>
          </a:bodyPr>
          <a:lstStyle/>
          <a:p>
            <a:pPr algn="just"/>
            <a:r>
              <a:rPr lang="pt-BR" sz="2400" b="1" dirty="0" smtClean="0"/>
              <a:t>VUNESP </a:t>
            </a:r>
            <a:r>
              <a:rPr lang="pt-BR" sz="2400" b="1" dirty="0"/>
              <a:t>- Juiz Substituto - TJ-MS - 2015</a:t>
            </a:r>
          </a:p>
          <a:p>
            <a:pPr algn="just"/>
            <a:r>
              <a:rPr lang="pt-BR" sz="2400" b="1" dirty="0"/>
              <a:t>Os instrumentos da Política Nacional do Meio Ambiente são, dentre outros:</a:t>
            </a:r>
          </a:p>
          <a:p>
            <a:pPr algn="just"/>
            <a:r>
              <a:rPr lang="pt-BR" sz="2400" b="1" dirty="0" smtClean="0"/>
              <a:t>a) o </a:t>
            </a:r>
            <a:r>
              <a:rPr lang="pt-BR" sz="2400" b="1" dirty="0"/>
              <a:t>Cadastro Técnico Estadual de atividades afetas ao licenciamento ambiental.</a:t>
            </a:r>
          </a:p>
          <a:p>
            <a:pPr algn="just"/>
            <a:r>
              <a:rPr lang="pt-BR" sz="2400" b="1" dirty="0" smtClean="0"/>
              <a:t>b) o </a:t>
            </a:r>
            <a:r>
              <a:rPr lang="pt-BR" sz="2400" b="1" dirty="0"/>
              <a:t>licenciamento e a revisão de atividades efetiva ou potencialmente poluidoras.</a:t>
            </a:r>
          </a:p>
          <a:p>
            <a:pPr algn="just"/>
            <a:r>
              <a:rPr lang="pt-BR" sz="2400" b="1" dirty="0" smtClean="0"/>
              <a:t>c) a </a:t>
            </a:r>
            <a:r>
              <a:rPr lang="pt-BR" sz="2400" b="1" dirty="0"/>
              <a:t>garantia da prestação de informações relativas ao Meio Ambiente, facultando-se ao Poder Público produzi-las, quando inexistentes.</a:t>
            </a:r>
          </a:p>
          <a:p>
            <a:pPr algn="just"/>
            <a:r>
              <a:rPr lang="pt-BR" sz="2400" b="1" dirty="0" smtClean="0"/>
              <a:t>d) o </a:t>
            </a:r>
            <a:r>
              <a:rPr lang="pt-BR" sz="2400" b="1" dirty="0"/>
              <a:t>relatório de qualidade do Meio Ambiente a ser divulgado trimestralmente pelo IBAMA – Instituto Brasileiro do Meio Ambiente e Recursos Naturais Renováveis.</a:t>
            </a:r>
          </a:p>
          <a:p>
            <a:pPr algn="just"/>
            <a:r>
              <a:rPr lang="pt-BR" sz="2400" b="1" dirty="0" smtClean="0"/>
              <a:t>e) o </a:t>
            </a:r>
            <a:r>
              <a:rPr lang="pt-BR" sz="2400" b="1" dirty="0"/>
              <a:t>sistema regional de informações sobre o meio ambiente</a:t>
            </a:r>
            <a:r>
              <a:rPr lang="pt-BR" sz="2400" b="1" dirty="0" smtClean="0"/>
              <a:t>.</a:t>
            </a:r>
          </a:p>
          <a:p>
            <a:pPr>
              <a:lnSpc>
                <a:spcPct val="150000"/>
              </a:lnSpc>
            </a:pPr>
            <a:endParaRPr lang="pt-BR" sz="2400" b="1" dirty="0"/>
          </a:p>
        </p:txBody>
      </p:sp>
    </p:spTree>
    <p:extLst>
      <p:ext uri="{BB962C8B-B14F-4D97-AF65-F5344CB8AC3E}">
        <p14:creationId xmlns:p14="http://schemas.microsoft.com/office/powerpoint/2010/main" val="1406850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ixaDeTexto 9"/>
          <p:cNvSpPr txBox="1"/>
          <p:nvPr/>
        </p:nvSpPr>
        <p:spPr>
          <a:xfrm>
            <a:off x="506636" y="687792"/>
            <a:ext cx="11233248" cy="3786229"/>
          </a:xfrm>
          <a:prstGeom prst="rect">
            <a:avLst/>
          </a:prstGeom>
          <a:noFill/>
        </p:spPr>
        <p:txBody>
          <a:bodyPr wrap="square" rtlCol="0">
            <a:spAutoFit/>
          </a:bodyPr>
          <a:lstStyle/>
          <a:p>
            <a:pPr algn="just"/>
            <a:r>
              <a:rPr lang="pt-BR" sz="2667" dirty="0"/>
              <a:t>É </a:t>
            </a:r>
            <a:r>
              <a:rPr lang="pt-BR" sz="2667" b="1" dirty="0">
                <a:solidFill>
                  <a:srgbClr val="0000FF"/>
                </a:solidFill>
              </a:rPr>
              <a:t>dispensada a autorização </a:t>
            </a:r>
            <a:r>
              <a:rPr lang="pt-BR" sz="2667" dirty="0"/>
              <a:t>do órgão ambiental competente para a execução, em caráter de </a:t>
            </a:r>
            <a:r>
              <a:rPr lang="pt-BR" sz="2667" b="1" dirty="0">
                <a:solidFill>
                  <a:srgbClr val="FF0000"/>
                </a:solidFill>
              </a:rPr>
              <a:t>urgência</a:t>
            </a:r>
            <a:r>
              <a:rPr lang="pt-BR" sz="2667" dirty="0"/>
              <a:t>, de atividades de segurança nacional e obras de interesse da defesa civil destinadas à prevenção e mitigação de acidentes em áreas urbanas.</a:t>
            </a:r>
          </a:p>
          <a:p>
            <a:pPr algn="just"/>
            <a:endParaRPr lang="pt-BR" sz="2667" dirty="0"/>
          </a:p>
          <a:p>
            <a:pPr algn="just"/>
            <a:r>
              <a:rPr lang="pt-BR" sz="2667" dirty="0"/>
              <a:t>É </a:t>
            </a:r>
            <a:r>
              <a:rPr lang="pt-BR" sz="2667" b="1" dirty="0">
                <a:solidFill>
                  <a:srgbClr val="0000FF"/>
                </a:solidFill>
              </a:rPr>
              <a:t>permitido </a:t>
            </a:r>
            <a:r>
              <a:rPr lang="pt-BR" sz="2667" dirty="0"/>
              <a:t>o acesso de pessoas e animais às </a:t>
            </a:r>
            <a:r>
              <a:rPr lang="pt-BR" sz="2667" dirty="0" err="1"/>
              <a:t>APPs</a:t>
            </a:r>
            <a:r>
              <a:rPr lang="pt-BR" sz="2667" dirty="0"/>
              <a:t> para obtenção de água e para realização de atividades de baixo impacto ambiental.</a:t>
            </a:r>
            <a:endParaRPr lang="pt-BR" sz="2667" b="1" dirty="0"/>
          </a:p>
          <a:p>
            <a:pPr algn="just"/>
            <a:endParaRPr lang="pt-BR" sz="2667" dirty="0"/>
          </a:p>
          <a:p>
            <a:pPr algn="just"/>
            <a:endParaRPr lang="pt-BR" sz="2667" dirty="0"/>
          </a:p>
        </p:txBody>
      </p:sp>
    </p:spTree>
    <p:extLst>
      <p:ext uri="{BB962C8B-B14F-4D97-AF65-F5344CB8AC3E}">
        <p14:creationId xmlns:p14="http://schemas.microsoft.com/office/powerpoint/2010/main" val="25420057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5324535"/>
          </a:xfrm>
          <a:prstGeom prst="rect">
            <a:avLst/>
          </a:prstGeom>
          <a:noFill/>
        </p:spPr>
        <p:txBody>
          <a:bodyPr wrap="square" rtlCol="0">
            <a:spAutoFit/>
          </a:bodyPr>
          <a:lstStyle/>
          <a:p>
            <a:pPr algn="just"/>
            <a:r>
              <a:rPr lang="pt-BR" sz="2000" b="1" dirty="0" smtClean="0"/>
              <a:t>VUNESP </a:t>
            </a:r>
            <a:r>
              <a:rPr lang="pt-BR" sz="2000" b="1" dirty="0"/>
              <a:t>- Analista Técnico Científico – Geógrafo - MPE-SP - 2016</a:t>
            </a:r>
          </a:p>
          <a:p>
            <a:pPr algn="just"/>
            <a:r>
              <a:rPr lang="pt-BR" sz="2000" b="1" dirty="0"/>
              <a:t>O proprietário ou possuidor de imóvel, pessoa natural ou jurídica, pode, por instrumento público ou particular ou por termo administrativo firmado perante órgão integrante do SISNAMA, limitar o uso de toda a sua propriedade ou de parte dela para preservar, conservar ou recuperar os recursos ambientais existentes, instituindo servidão ambiental. A Política Nacional do Meio Ambiente (Lei n° 6.938, de 31 de agosto de 1981) estabelece que a servidão ambiental </a:t>
            </a:r>
          </a:p>
          <a:p>
            <a:pPr algn="just"/>
            <a:r>
              <a:rPr lang="pt-BR" sz="2000" b="1" dirty="0" smtClean="0"/>
              <a:t>a) aplica-se </a:t>
            </a:r>
            <a:r>
              <a:rPr lang="pt-BR" sz="2000" b="1" dirty="0"/>
              <a:t>às Áreas de Preservação Permanente e à Reserva Legal mínima exigida.</a:t>
            </a:r>
          </a:p>
          <a:p>
            <a:pPr algn="just"/>
            <a:r>
              <a:rPr lang="pt-BR" sz="2000" b="1" dirty="0" smtClean="0"/>
              <a:t>b) tem </a:t>
            </a:r>
            <a:r>
              <a:rPr lang="pt-BR" sz="2000" b="1" dirty="0"/>
              <a:t>prazo mínimo de 10 (anos) anos, não havendo limites para prorrogações de igual período.</a:t>
            </a:r>
          </a:p>
          <a:p>
            <a:pPr algn="just"/>
            <a:r>
              <a:rPr lang="pt-BR" sz="2000" b="1" dirty="0" smtClean="0"/>
              <a:t>c) não </a:t>
            </a:r>
            <a:r>
              <a:rPr lang="pt-BR" sz="2000" b="1" dirty="0"/>
              <a:t>equivale, para fins creditícios, tributários e de acesso, aos recursos de fundos públicos, à Reserva Particular do Patrimônio Natural – RPPN.</a:t>
            </a:r>
          </a:p>
          <a:p>
            <a:pPr algn="just"/>
            <a:r>
              <a:rPr lang="pt-BR" sz="2000" b="1" dirty="0" smtClean="0"/>
              <a:t>d) deve </a:t>
            </a:r>
            <a:r>
              <a:rPr lang="pt-BR" sz="2000" b="1" dirty="0"/>
              <a:t>incluir em seu instrumento ou termo de instituição o memorial descritivo, contendo pelo menos um ponto de amarração </a:t>
            </a:r>
            <a:r>
              <a:rPr lang="pt-BR" sz="2000" b="1" dirty="0" err="1"/>
              <a:t>georreferenciado</a:t>
            </a:r>
            <a:r>
              <a:rPr lang="pt-BR" sz="2000" b="1" dirty="0"/>
              <a:t>.</a:t>
            </a:r>
          </a:p>
          <a:p>
            <a:pPr algn="just"/>
            <a:r>
              <a:rPr lang="pt-BR" sz="2000" b="1" dirty="0" smtClean="0"/>
              <a:t>e) pode </a:t>
            </a:r>
            <a:r>
              <a:rPr lang="pt-BR" sz="2000" b="1" dirty="0"/>
              <a:t>passar por alteração da destinação da área, nos casos de transmissão do imóvel a qualquer título, de desmembramento ou de retificação dos limites do imóvel</a:t>
            </a:r>
            <a:r>
              <a:rPr lang="pt-BR" sz="2000" b="1" dirty="0" smtClean="0"/>
              <a:t>.</a:t>
            </a:r>
          </a:p>
          <a:p>
            <a:pPr algn="just"/>
            <a:endParaRPr lang="pt-BR" sz="2400" b="1" dirty="0"/>
          </a:p>
          <a:p>
            <a:pPr>
              <a:lnSpc>
                <a:spcPct val="150000"/>
              </a:lnSpc>
            </a:pPr>
            <a:endParaRPr lang="pt-BR" sz="2400" dirty="0">
              <a:solidFill>
                <a:srgbClr val="0041A3"/>
              </a:solidFill>
            </a:endParaRPr>
          </a:p>
        </p:txBody>
      </p:sp>
    </p:spTree>
    <p:extLst>
      <p:ext uri="{BB962C8B-B14F-4D97-AF65-F5344CB8AC3E}">
        <p14:creationId xmlns:p14="http://schemas.microsoft.com/office/powerpoint/2010/main" val="295206789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4955203"/>
          </a:xfrm>
          <a:prstGeom prst="rect">
            <a:avLst/>
          </a:prstGeom>
          <a:noFill/>
        </p:spPr>
        <p:txBody>
          <a:bodyPr wrap="square" rtlCol="0">
            <a:spAutoFit/>
          </a:bodyPr>
          <a:lstStyle/>
          <a:p>
            <a:pPr algn="just"/>
            <a:r>
              <a:rPr lang="pt-BR" sz="2800" b="1" dirty="0" smtClean="0"/>
              <a:t>VUNESP </a:t>
            </a:r>
            <a:r>
              <a:rPr lang="pt-BR" sz="2800" b="1" dirty="0"/>
              <a:t>- Procurador Municipal - Prefeitura de Sertãozinho – SP – 2016</a:t>
            </a:r>
          </a:p>
          <a:p>
            <a:pPr algn="just"/>
            <a:r>
              <a:rPr lang="pt-BR" sz="2800" b="1" dirty="0"/>
              <a:t>Sobre os instrumentos da Política Nacional do Meio Ambiente, é correto afirmar que</a:t>
            </a:r>
          </a:p>
          <a:p>
            <a:pPr algn="just"/>
            <a:r>
              <a:rPr lang="pt-BR" sz="2800" b="1" dirty="0" smtClean="0"/>
              <a:t>a) a </a:t>
            </a:r>
            <a:r>
              <a:rPr lang="pt-BR" sz="2800" b="1" dirty="0"/>
              <a:t>servidão ambiental se aplica também às Áreas de Preservação Permanente e à Reserva Legal mínima exigida.</a:t>
            </a:r>
          </a:p>
          <a:p>
            <a:pPr algn="just"/>
            <a:r>
              <a:rPr lang="pt-BR" sz="2800" b="1" dirty="0" smtClean="0"/>
              <a:t>b) durante </a:t>
            </a:r>
            <a:r>
              <a:rPr lang="pt-BR" sz="2800" b="1" dirty="0"/>
              <a:t>o prazo de vigência da servidão ambiental é permitido que se faça a alteração da destinação da área, nos casos de transmissão do imóvel a qualquer título, de desmembramento ou de retificação dos limites do imóvel.</a:t>
            </a:r>
          </a:p>
          <a:p>
            <a:pPr algn="just"/>
            <a:r>
              <a:rPr lang="pt-BR" sz="2800" b="1" dirty="0" smtClean="0"/>
              <a:t>c) o </a:t>
            </a:r>
            <a:r>
              <a:rPr lang="pt-BR" sz="2800" b="1" dirty="0"/>
              <a:t>prazo mínimo da servidão ambiental temporária é de 10 (dez) anos.</a:t>
            </a:r>
          </a:p>
          <a:p>
            <a:pPr>
              <a:lnSpc>
                <a:spcPct val="150000"/>
              </a:lnSpc>
            </a:pPr>
            <a:endParaRPr lang="pt-BR" sz="2400" dirty="0">
              <a:solidFill>
                <a:srgbClr val="0041A3"/>
              </a:solidFill>
            </a:endParaRPr>
          </a:p>
        </p:txBody>
      </p:sp>
    </p:spTree>
    <p:extLst>
      <p:ext uri="{BB962C8B-B14F-4D97-AF65-F5344CB8AC3E}">
        <p14:creationId xmlns:p14="http://schemas.microsoft.com/office/powerpoint/2010/main" val="382193759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4524315"/>
          </a:xfrm>
          <a:prstGeom prst="rect">
            <a:avLst/>
          </a:prstGeom>
          <a:noFill/>
        </p:spPr>
        <p:txBody>
          <a:bodyPr wrap="square" rtlCol="0">
            <a:spAutoFit/>
          </a:bodyPr>
          <a:lstStyle/>
          <a:p>
            <a:pPr algn="just">
              <a:lnSpc>
                <a:spcPct val="150000"/>
              </a:lnSpc>
            </a:pPr>
            <a:r>
              <a:rPr lang="pt-BR" sz="2400" b="1" dirty="0"/>
              <a:t>d) o detentor da servidão ambiental poderá aliená-la, cedê-la ou transferi-la, total ou parcialmente, por prazo determinado ou em caráter definitivo, em favor de outro proprietário ou de entidade pública ou privada que tenha a conservação ambiental como fim social.</a:t>
            </a:r>
          </a:p>
          <a:p>
            <a:pPr algn="just">
              <a:lnSpc>
                <a:spcPct val="150000"/>
              </a:lnSpc>
            </a:pPr>
            <a:r>
              <a:rPr lang="pt-BR" sz="2400" b="1" dirty="0"/>
              <a:t>e) a construção, instalação, ampliação e funcionamento de estabelecimentos e atividades utilizadores de recursos ambientais, efetiva ou potencialmente poluidores ou capazes, sob qualquer forma, de causar degradação ambiental não dependerão de prévio licenciamento ambiental</a:t>
            </a:r>
            <a:r>
              <a:rPr lang="pt-BR" sz="2400" b="1" dirty="0" smtClean="0"/>
              <a:t>.</a:t>
            </a:r>
            <a:endParaRPr lang="pt-BR" sz="2400" b="1" dirty="0"/>
          </a:p>
        </p:txBody>
      </p:sp>
    </p:spTree>
    <p:extLst>
      <p:ext uri="{BB962C8B-B14F-4D97-AF65-F5344CB8AC3E}">
        <p14:creationId xmlns:p14="http://schemas.microsoft.com/office/powerpoint/2010/main" val="187576874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5632311"/>
          </a:xfrm>
          <a:prstGeom prst="rect">
            <a:avLst/>
          </a:prstGeom>
          <a:noFill/>
        </p:spPr>
        <p:txBody>
          <a:bodyPr wrap="square" rtlCol="0">
            <a:spAutoFit/>
          </a:bodyPr>
          <a:lstStyle/>
          <a:p>
            <a:pPr algn="just">
              <a:lnSpc>
                <a:spcPct val="150000"/>
              </a:lnSpc>
            </a:pPr>
            <a:r>
              <a:rPr lang="pt-BR" sz="2400" b="1" dirty="0" smtClean="0"/>
              <a:t>VUNESP </a:t>
            </a:r>
            <a:r>
              <a:rPr lang="pt-BR" sz="2400" b="1" dirty="0"/>
              <a:t>– Advogado – SP Prova: Advogado - 2016</a:t>
            </a:r>
          </a:p>
          <a:p>
            <a:pPr algn="just">
              <a:lnSpc>
                <a:spcPct val="150000"/>
              </a:lnSpc>
            </a:pPr>
            <a:r>
              <a:rPr lang="pt-BR" sz="2400" b="1" dirty="0"/>
              <a:t>Nos termos da Lei no 6.938/1981, que dispõe sobre a Política Nacional do Meio Ambiente, é correta a seguinte afirmação no que concerne à servidão ambiental.</a:t>
            </a:r>
          </a:p>
          <a:p>
            <a:pPr algn="just">
              <a:lnSpc>
                <a:spcPct val="150000"/>
              </a:lnSpc>
            </a:pPr>
            <a:r>
              <a:rPr lang="pt-BR" sz="2400" b="1" dirty="0" smtClean="0"/>
              <a:t>a) O </a:t>
            </a:r>
            <a:r>
              <a:rPr lang="pt-BR" sz="2400" b="1" dirty="0"/>
              <a:t>proprietário ou possuidor de imóvel, pessoa natural ou jurídica, pode instituir servidão ambiental, perante órgão integrante do SISNAMA, limitando o uso de toda a propriedade ou de parte dela para preservar, conservar ou recuperar os recursos ambientais existentes.</a:t>
            </a:r>
          </a:p>
          <a:p>
            <a:pPr algn="just">
              <a:lnSpc>
                <a:spcPct val="150000"/>
              </a:lnSpc>
            </a:pPr>
            <a:r>
              <a:rPr lang="pt-BR" sz="2400" b="1" dirty="0" smtClean="0"/>
              <a:t>b) A </a:t>
            </a:r>
            <a:r>
              <a:rPr lang="pt-BR" sz="2400" b="1" dirty="0"/>
              <a:t>servidão ambiental também pode ser aplicada às Áreas de Preservação Permanente e à Reserva Legal mínima exigida.</a:t>
            </a:r>
          </a:p>
          <a:p>
            <a:pPr algn="just">
              <a:lnSpc>
                <a:spcPct val="150000"/>
              </a:lnSpc>
            </a:pPr>
            <a:endParaRPr lang="pt-BR" sz="2400" b="1" dirty="0"/>
          </a:p>
        </p:txBody>
      </p:sp>
    </p:spTree>
    <p:extLst>
      <p:ext uri="{BB962C8B-B14F-4D97-AF65-F5344CB8AC3E}">
        <p14:creationId xmlns:p14="http://schemas.microsoft.com/office/powerpoint/2010/main" val="84025642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4524315"/>
          </a:xfrm>
          <a:prstGeom prst="rect">
            <a:avLst/>
          </a:prstGeom>
          <a:noFill/>
        </p:spPr>
        <p:txBody>
          <a:bodyPr wrap="square" rtlCol="0">
            <a:spAutoFit/>
          </a:bodyPr>
          <a:lstStyle/>
          <a:p>
            <a:pPr algn="just">
              <a:lnSpc>
                <a:spcPct val="150000"/>
              </a:lnSpc>
            </a:pPr>
            <a:r>
              <a:rPr lang="pt-BR" sz="2400" b="1" dirty="0"/>
              <a:t>c) A restrição ao uso ou à exploração da vegetação da área sob servidão ambiental deve ser, no máximo, a mesma estabelecida para a Reserva Legal.</a:t>
            </a:r>
          </a:p>
          <a:p>
            <a:pPr algn="just">
              <a:lnSpc>
                <a:spcPct val="150000"/>
              </a:lnSpc>
            </a:pPr>
            <a:r>
              <a:rPr lang="pt-BR" sz="2400" b="1" dirty="0"/>
              <a:t>d) É possível, durante o prazo de vigência da servidão ambiental, a alteração da destinação da área, nos casos de transmissão do imóvel, de desmembramento ou de retificação dos limites do imóvel.</a:t>
            </a:r>
          </a:p>
          <a:p>
            <a:pPr algn="just">
              <a:lnSpc>
                <a:spcPct val="150000"/>
              </a:lnSpc>
            </a:pPr>
            <a:r>
              <a:rPr lang="pt-BR" sz="2400" b="1" dirty="0"/>
              <a:t>e) O detentor da servidão ambiental não poderá aliená-la, cedê-la ou transferi-la, total ou parcialmente, em favor de outro proprietário ou de entidade púbica ou privada, ainda que este tenha a conservação ambiental como fim social</a:t>
            </a:r>
            <a:r>
              <a:rPr lang="pt-BR" sz="2400" b="1" dirty="0" smtClean="0"/>
              <a:t>.</a:t>
            </a:r>
            <a:endParaRPr lang="pt-BR" sz="2400" b="1" dirty="0"/>
          </a:p>
        </p:txBody>
      </p:sp>
    </p:spTree>
    <p:extLst>
      <p:ext uri="{BB962C8B-B14F-4D97-AF65-F5344CB8AC3E}">
        <p14:creationId xmlns:p14="http://schemas.microsoft.com/office/powerpoint/2010/main" val="207451756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2308324"/>
          </a:xfrm>
          <a:prstGeom prst="rect">
            <a:avLst/>
          </a:prstGeom>
          <a:noFill/>
        </p:spPr>
        <p:txBody>
          <a:bodyPr wrap="square" rtlCol="0">
            <a:spAutoFit/>
          </a:bodyPr>
          <a:lstStyle/>
          <a:p>
            <a:pPr algn="just">
              <a:lnSpc>
                <a:spcPct val="150000"/>
              </a:lnSpc>
            </a:pPr>
            <a:r>
              <a:rPr lang="pt-BR" sz="2400" b="1" dirty="0" smtClean="0"/>
              <a:t>VUNESP </a:t>
            </a:r>
            <a:r>
              <a:rPr lang="pt-BR" sz="2400" b="1" dirty="0"/>
              <a:t>- Delegado de Polícia Civil de </a:t>
            </a:r>
            <a:r>
              <a:rPr lang="pt-BR" sz="2400" b="1" dirty="0" smtClean="0"/>
              <a:t>1ª </a:t>
            </a:r>
            <a:r>
              <a:rPr lang="pt-BR" sz="2400" b="1" dirty="0"/>
              <a:t>- PC-CE - 2015</a:t>
            </a:r>
          </a:p>
          <a:p>
            <a:pPr algn="just">
              <a:lnSpc>
                <a:spcPct val="150000"/>
              </a:lnSpc>
            </a:pPr>
            <a:r>
              <a:rPr lang="pt-BR" sz="2400" b="1" dirty="0" smtClean="0"/>
              <a:t>A </a:t>
            </a:r>
            <a:r>
              <a:rPr lang="pt-BR" sz="2400" b="1" dirty="0"/>
              <a:t>servidão ambiental poderá ser onerosa ou gratuita, temporária ou perpétua; e, se ela for temporária, o prazo mínimo é de 10 (dez) anos</a:t>
            </a:r>
            <a:r>
              <a:rPr lang="pt-BR" sz="2400" b="1" dirty="0" smtClean="0"/>
              <a:t>.</a:t>
            </a:r>
          </a:p>
          <a:p>
            <a:pPr algn="just">
              <a:lnSpc>
                <a:spcPct val="150000"/>
              </a:lnSpc>
            </a:pPr>
            <a:endParaRPr lang="pt-BR" sz="2400" b="1" dirty="0"/>
          </a:p>
        </p:txBody>
      </p:sp>
    </p:spTree>
    <p:extLst>
      <p:ext uri="{BB962C8B-B14F-4D97-AF65-F5344CB8AC3E}">
        <p14:creationId xmlns:p14="http://schemas.microsoft.com/office/powerpoint/2010/main" val="115227222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4524315"/>
          </a:xfrm>
          <a:prstGeom prst="rect">
            <a:avLst/>
          </a:prstGeom>
          <a:noFill/>
        </p:spPr>
        <p:txBody>
          <a:bodyPr wrap="square" rtlCol="0">
            <a:spAutoFit/>
          </a:bodyPr>
          <a:lstStyle/>
          <a:p>
            <a:pPr algn="just">
              <a:lnSpc>
                <a:spcPct val="150000"/>
              </a:lnSpc>
            </a:pPr>
            <a:r>
              <a:rPr lang="pt-BR" sz="2400" b="1" dirty="0"/>
              <a:t>VUNESP - Delegado de Polícia Civil de 1ª - PC-CE - 2015</a:t>
            </a:r>
          </a:p>
          <a:p>
            <a:pPr algn="just">
              <a:lnSpc>
                <a:spcPct val="150000"/>
              </a:lnSpc>
            </a:pPr>
            <a:r>
              <a:rPr lang="pt-BR" sz="2400" b="1" dirty="0"/>
              <a:t>Sem prejuízo da aplicação das penalidades definidas pelas legislações federal, estadual e municipal em razão do não cumprimento das medidas necessárias à preservação ou correção dos inconvenientes e dados causados pela degradação da qualidade ambiental, o poluidor é obrigado, desde que comprovada a existência de culpa, a indenizar ou reparar os danos causados ao meio ambiente e a terceiros, afetados por sua atividade.</a:t>
            </a:r>
          </a:p>
          <a:p>
            <a:pPr algn="just">
              <a:lnSpc>
                <a:spcPct val="150000"/>
              </a:lnSpc>
            </a:pPr>
            <a:endParaRPr lang="pt-BR" sz="2400" b="1" dirty="0" smtClean="0"/>
          </a:p>
        </p:txBody>
      </p:sp>
    </p:spTree>
    <p:extLst>
      <p:ext uri="{BB962C8B-B14F-4D97-AF65-F5344CB8AC3E}">
        <p14:creationId xmlns:p14="http://schemas.microsoft.com/office/powerpoint/2010/main" val="71453439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3970318"/>
          </a:xfrm>
          <a:prstGeom prst="rect">
            <a:avLst/>
          </a:prstGeom>
          <a:noFill/>
        </p:spPr>
        <p:txBody>
          <a:bodyPr wrap="square" rtlCol="0">
            <a:spAutoFit/>
          </a:bodyPr>
          <a:lstStyle/>
          <a:p>
            <a:pPr algn="just">
              <a:lnSpc>
                <a:spcPct val="150000"/>
              </a:lnSpc>
            </a:pPr>
            <a:r>
              <a:rPr lang="pt-BR" sz="2400" b="1" dirty="0"/>
              <a:t>V</a:t>
            </a:r>
            <a:r>
              <a:rPr lang="pt-BR" sz="2400" b="1" dirty="0" smtClean="0"/>
              <a:t>UNESP </a:t>
            </a:r>
            <a:r>
              <a:rPr lang="pt-BR" sz="2400" b="1" dirty="0"/>
              <a:t>- Delegado de Polícia Civil de 1ª - PC-CE - 2015</a:t>
            </a:r>
          </a:p>
          <a:p>
            <a:pPr algn="just">
              <a:lnSpc>
                <a:spcPct val="150000"/>
              </a:lnSpc>
            </a:pPr>
            <a:r>
              <a:rPr lang="pt-BR" sz="2400" b="1" dirty="0" smtClean="0"/>
              <a:t>O </a:t>
            </a:r>
            <a:r>
              <a:rPr lang="pt-BR" sz="2400" b="1" dirty="0"/>
              <a:t>detentor de servidão ambiental não poderá aliená-la, cedê-la ou transferi-la em favor de outro proprietário ou de entidade privada, ainda que este tenha a conservação ambiental como fim social</a:t>
            </a:r>
            <a:r>
              <a:rPr lang="pt-BR" sz="2400" b="1" dirty="0" smtClean="0"/>
              <a:t>.</a:t>
            </a:r>
          </a:p>
          <a:p>
            <a:pPr algn="just">
              <a:lnSpc>
                <a:spcPct val="150000"/>
              </a:lnSpc>
            </a:pPr>
            <a:endParaRPr lang="pt-BR" sz="2400" b="1" dirty="0"/>
          </a:p>
          <a:p>
            <a:pPr algn="just">
              <a:lnSpc>
                <a:spcPct val="150000"/>
              </a:lnSpc>
            </a:pPr>
            <a:endParaRPr lang="pt-BR" sz="2400" b="1" dirty="0" smtClean="0"/>
          </a:p>
          <a:p>
            <a:pPr algn="just">
              <a:lnSpc>
                <a:spcPct val="150000"/>
              </a:lnSpc>
            </a:pPr>
            <a:endParaRPr lang="pt-BR" sz="2400" b="1" dirty="0"/>
          </a:p>
        </p:txBody>
      </p:sp>
    </p:spTree>
    <p:extLst>
      <p:ext uri="{BB962C8B-B14F-4D97-AF65-F5344CB8AC3E}">
        <p14:creationId xmlns:p14="http://schemas.microsoft.com/office/powerpoint/2010/main" val="20891103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3416320"/>
          </a:xfrm>
          <a:prstGeom prst="rect">
            <a:avLst/>
          </a:prstGeom>
          <a:noFill/>
        </p:spPr>
        <p:txBody>
          <a:bodyPr wrap="square" rtlCol="0">
            <a:spAutoFit/>
          </a:bodyPr>
          <a:lstStyle/>
          <a:p>
            <a:pPr algn="just">
              <a:lnSpc>
                <a:spcPct val="150000"/>
              </a:lnSpc>
            </a:pPr>
            <a:r>
              <a:rPr lang="pt-BR" sz="2400" b="1" dirty="0"/>
              <a:t>VUNESP - Delegado de Polícia Civil de 1ª - PC-CE - 2015</a:t>
            </a:r>
          </a:p>
          <a:p>
            <a:pPr algn="just">
              <a:lnSpc>
                <a:spcPct val="150000"/>
              </a:lnSpc>
            </a:pPr>
            <a:r>
              <a:rPr lang="pt-BR" sz="2400" b="1" dirty="0"/>
              <a:t>O Cadastro Técnico Federal de Atividades e Instrumentos de Defesa Ambiental, assim como o zoneamento ambiental, são alguns dos instrumentos da Política Nacional do Meio Ambiente</a:t>
            </a:r>
            <a:r>
              <a:rPr lang="pt-BR" sz="2400" b="1" dirty="0" smtClean="0"/>
              <a:t>.</a:t>
            </a:r>
          </a:p>
          <a:p>
            <a:pPr algn="just">
              <a:lnSpc>
                <a:spcPct val="150000"/>
              </a:lnSpc>
            </a:pPr>
            <a:endParaRPr lang="pt-BR" sz="2400" b="1" dirty="0"/>
          </a:p>
          <a:p>
            <a:pPr algn="just">
              <a:lnSpc>
                <a:spcPct val="150000"/>
              </a:lnSpc>
            </a:pPr>
            <a:endParaRPr lang="pt-BR" sz="2400" b="1" dirty="0"/>
          </a:p>
        </p:txBody>
      </p:sp>
    </p:spTree>
    <p:extLst>
      <p:ext uri="{BB962C8B-B14F-4D97-AF65-F5344CB8AC3E}">
        <p14:creationId xmlns:p14="http://schemas.microsoft.com/office/powerpoint/2010/main" val="100412666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23392" y="932723"/>
            <a:ext cx="11233248" cy="5355312"/>
          </a:xfrm>
          <a:prstGeom prst="rect">
            <a:avLst/>
          </a:prstGeom>
          <a:noFill/>
        </p:spPr>
        <p:txBody>
          <a:bodyPr wrap="square" rtlCol="0">
            <a:spAutoFit/>
          </a:bodyPr>
          <a:lstStyle/>
          <a:p>
            <a:pPr algn="ctr">
              <a:lnSpc>
                <a:spcPct val="150000"/>
              </a:lnSpc>
            </a:pPr>
            <a:r>
              <a:rPr lang="pt-BR" sz="6000" b="1" dirty="0" smtClean="0"/>
              <a:t>Obrigado!</a:t>
            </a:r>
          </a:p>
          <a:p>
            <a:pPr algn="ctr">
              <a:lnSpc>
                <a:spcPct val="150000"/>
              </a:lnSpc>
            </a:pPr>
            <a:r>
              <a:rPr lang="pt-BR" sz="6000" b="1" dirty="0" smtClean="0"/>
              <a:t>Prof. Rosenval</a:t>
            </a:r>
          </a:p>
          <a:p>
            <a:pPr algn="ctr">
              <a:lnSpc>
                <a:spcPct val="150000"/>
              </a:lnSpc>
            </a:pPr>
            <a:r>
              <a:rPr lang="pt-BR" sz="6000" b="1" dirty="0" smtClean="0"/>
              <a:t>Instagram @</a:t>
            </a:r>
            <a:r>
              <a:rPr lang="pt-BR" sz="6000" b="1" dirty="0" err="1" smtClean="0"/>
              <a:t>profrosenval</a:t>
            </a:r>
            <a:endParaRPr lang="pt-BR" sz="6000" b="1" dirty="0" smtClean="0"/>
          </a:p>
          <a:p>
            <a:pPr algn="just">
              <a:lnSpc>
                <a:spcPct val="150000"/>
              </a:lnSpc>
            </a:pPr>
            <a:endParaRPr lang="pt-BR" sz="2400" b="1" dirty="0"/>
          </a:p>
          <a:p>
            <a:pPr algn="just">
              <a:lnSpc>
                <a:spcPct val="150000"/>
              </a:lnSpc>
            </a:pPr>
            <a:endParaRPr lang="pt-BR" sz="2400" b="1" dirty="0"/>
          </a:p>
        </p:txBody>
      </p:sp>
    </p:spTree>
    <p:extLst>
      <p:ext uri="{BB962C8B-B14F-4D97-AF65-F5344CB8AC3E}">
        <p14:creationId xmlns:p14="http://schemas.microsoft.com/office/powerpoint/2010/main" val="4262582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ixaDeTexto 9"/>
          <p:cNvSpPr txBox="1"/>
          <p:nvPr/>
        </p:nvSpPr>
        <p:spPr>
          <a:xfrm>
            <a:off x="506636" y="687792"/>
            <a:ext cx="11233248" cy="6514732"/>
          </a:xfrm>
          <a:prstGeom prst="rect">
            <a:avLst/>
          </a:prstGeom>
          <a:noFill/>
        </p:spPr>
        <p:txBody>
          <a:bodyPr wrap="square" rtlCol="0">
            <a:spAutoFit/>
          </a:bodyPr>
          <a:lstStyle/>
          <a:p>
            <a:pPr algn="just"/>
            <a:r>
              <a:rPr lang="pt-BR" sz="2800" dirty="0" smtClean="0"/>
              <a:t>Os </a:t>
            </a:r>
            <a:r>
              <a:rPr lang="pt-BR" sz="2800" dirty="0"/>
              <a:t>empreendimentos de abastecimento público de água e tratamento de esgoto não estão sujeitos à constituição de Reserva Legal.                </a:t>
            </a:r>
          </a:p>
          <a:p>
            <a:pPr algn="just"/>
            <a:endParaRPr lang="pt-BR" sz="2800" dirty="0" smtClean="0"/>
          </a:p>
          <a:p>
            <a:pPr algn="just"/>
            <a:r>
              <a:rPr lang="pt-BR" sz="2800" dirty="0" smtClean="0"/>
              <a:t>Não </a:t>
            </a:r>
            <a:r>
              <a:rPr lang="pt-BR" sz="2800" dirty="0"/>
              <a:t>será exigido Reserva Legal relativa às áreas adquiridas ou desapropriadas por detentor de concessão, permissão ou autorização para exploração de potencial de energia hidráulica, nas quais funcionem empreendimentos de geração de energia elétrica, subestações ou sejam instaladas linhas de transmissão e de distribuição de energia elétrica.              </a:t>
            </a:r>
            <a:endParaRPr lang="pt-BR" sz="2800" dirty="0" smtClean="0"/>
          </a:p>
          <a:p>
            <a:pPr algn="just"/>
            <a:endParaRPr lang="pt-BR" sz="2800" dirty="0" smtClean="0"/>
          </a:p>
          <a:p>
            <a:pPr algn="just"/>
            <a:r>
              <a:rPr lang="pt-BR" sz="2800" dirty="0" smtClean="0"/>
              <a:t>Não </a:t>
            </a:r>
            <a:r>
              <a:rPr lang="pt-BR" sz="2800" dirty="0"/>
              <a:t>será exigido Reserva Legal relativa às áreas adquiridas ou desapropriadas com o objetivo de implantação e ampliação de capacidade de rodovias e ferrovias.            </a:t>
            </a:r>
          </a:p>
          <a:p>
            <a:pPr algn="just"/>
            <a:endParaRPr lang="pt-BR" sz="2667" dirty="0"/>
          </a:p>
          <a:p>
            <a:pPr algn="just"/>
            <a:endParaRPr lang="pt-BR" sz="2667" dirty="0"/>
          </a:p>
        </p:txBody>
      </p:sp>
    </p:spTree>
    <p:extLst>
      <p:ext uri="{BB962C8B-B14F-4D97-AF65-F5344CB8AC3E}">
        <p14:creationId xmlns:p14="http://schemas.microsoft.com/office/powerpoint/2010/main" val="255795303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5760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ixaDeTexto 9"/>
          <p:cNvSpPr txBox="1"/>
          <p:nvPr/>
        </p:nvSpPr>
        <p:spPr>
          <a:xfrm>
            <a:off x="506636" y="687792"/>
            <a:ext cx="11233248" cy="6083845"/>
          </a:xfrm>
          <a:prstGeom prst="rect">
            <a:avLst/>
          </a:prstGeom>
          <a:noFill/>
        </p:spPr>
        <p:txBody>
          <a:bodyPr wrap="square" rtlCol="0">
            <a:spAutoFit/>
          </a:bodyPr>
          <a:lstStyle/>
          <a:p>
            <a:pPr algn="just"/>
            <a:r>
              <a:rPr lang="pt-BR" sz="2800" b="1" dirty="0" smtClean="0">
                <a:solidFill>
                  <a:srgbClr val="0000FF"/>
                </a:solidFill>
              </a:rPr>
              <a:t>CADASTRO </a:t>
            </a:r>
            <a:r>
              <a:rPr lang="pt-BR" sz="2800" b="1" dirty="0">
                <a:solidFill>
                  <a:srgbClr val="0000FF"/>
                </a:solidFill>
              </a:rPr>
              <a:t>AMBIENTAL </a:t>
            </a:r>
            <a:r>
              <a:rPr lang="pt-BR" sz="2800" b="1" dirty="0" smtClean="0">
                <a:solidFill>
                  <a:srgbClr val="0000FF"/>
                </a:solidFill>
              </a:rPr>
              <a:t>RURAL</a:t>
            </a:r>
          </a:p>
          <a:p>
            <a:pPr algn="just"/>
            <a:endParaRPr lang="pt-BR" sz="2800" b="1" dirty="0">
              <a:solidFill>
                <a:srgbClr val="0000FF"/>
              </a:solidFill>
            </a:endParaRPr>
          </a:p>
          <a:p>
            <a:pPr algn="just"/>
            <a:r>
              <a:rPr lang="pt-BR" sz="2800" dirty="0" smtClean="0"/>
              <a:t>O Cadastro </a:t>
            </a:r>
            <a:r>
              <a:rPr lang="pt-BR" sz="2800" dirty="0"/>
              <a:t>Ambiental Rural - CAR, no âmbito do Sistema Nacional de Informação sobre Meio Ambiente - SINIMA, </a:t>
            </a:r>
            <a:r>
              <a:rPr lang="pt-BR" sz="2800" dirty="0" smtClean="0"/>
              <a:t>é um registro </a:t>
            </a:r>
            <a:r>
              <a:rPr lang="pt-BR" sz="2800" dirty="0"/>
              <a:t>público eletrônico de âmbito nacional, obrigatório para todos os imóveis rurais, com a finalidade de integrar as informações ambientais das propriedades e posses rurais, compondo base de dados para controle, monitoramento, planejamento ambiental e econômico e combate ao desmatamento.</a:t>
            </a:r>
          </a:p>
          <a:p>
            <a:pPr algn="just"/>
            <a:endParaRPr lang="pt-BR" sz="2800" dirty="0" smtClean="0"/>
          </a:p>
          <a:p>
            <a:pPr algn="just"/>
            <a:r>
              <a:rPr lang="pt-BR" sz="2800" dirty="0" smtClean="0"/>
              <a:t>A </a:t>
            </a:r>
            <a:r>
              <a:rPr lang="pt-BR" sz="2800" dirty="0"/>
              <a:t>inscrição do imóvel rural no CAR deverá ser feita, preferencialmente, no órgão ambiental municipal ou estadual, que, nos termos do regulamento, exigirá do proprietário ou possuidor </a:t>
            </a:r>
            <a:r>
              <a:rPr lang="pt-BR" sz="2800" dirty="0" smtClean="0"/>
              <a:t>rural</a:t>
            </a:r>
            <a:r>
              <a:rPr lang="pt-BR" sz="2800" dirty="0"/>
              <a:t>.        </a:t>
            </a:r>
          </a:p>
          <a:p>
            <a:pPr algn="just"/>
            <a:endParaRPr lang="pt-BR" sz="2667" dirty="0"/>
          </a:p>
          <a:p>
            <a:pPr algn="just"/>
            <a:endParaRPr lang="pt-BR" sz="2667" dirty="0"/>
          </a:p>
        </p:txBody>
      </p:sp>
    </p:spTree>
    <p:extLst>
      <p:ext uri="{BB962C8B-B14F-4D97-AF65-F5344CB8AC3E}">
        <p14:creationId xmlns:p14="http://schemas.microsoft.com/office/powerpoint/2010/main" val="4257918174"/>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3347</TotalTime>
  <Words>5563</Words>
  <Application>Microsoft Office PowerPoint</Application>
  <PresentationFormat>Widescreen</PresentationFormat>
  <Paragraphs>367</Paragraphs>
  <Slides>80</Slides>
  <Notes>0</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80</vt:i4>
      </vt:variant>
    </vt:vector>
  </HeadingPairs>
  <TitlesOfParts>
    <vt:vector size="88" baseType="lpstr">
      <vt:lpstr>Arial</vt:lpstr>
      <vt:lpstr>Arial Rounded MT Bold</vt:lpstr>
      <vt:lpstr>Calibri</vt:lpstr>
      <vt:lpstr>Calibri Light</vt:lpstr>
      <vt:lpstr>Times New Roman</vt:lpstr>
      <vt:lpstr>Verdana</vt:lpstr>
      <vt:lpstr>Wingdings</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Roberto Moura</dc:creator>
  <cp:lastModifiedBy>Rosenval</cp:lastModifiedBy>
  <cp:revision>85</cp:revision>
  <dcterms:created xsi:type="dcterms:W3CDTF">2016-12-05T15:39:35Z</dcterms:created>
  <dcterms:modified xsi:type="dcterms:W3CDTF">2018-08-07T21:01:25Z</dcterms:modified>
</cp:coreProperties>
</file>